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3"/>
  </p:notesMasterIdLst>
  <p:handoutMasterIdLst>
    <p:handoutMasterId r:id="rId64"/>
  </p:handoutMasterIdLst>
  <p:sldIdLst>
    <p:sldId id="396" r:id="rId2"/>
    <p:sldId id="419" r:id="rId3"/>
    <p:sldId id="420" r:id="rId4"/>
    <p:sldId id="421" r:id="rId5"/>
    <p:sldId id="422" r:id="rId6"/>
    <p:sldId id="505" r:id="rId7"/>
    <p:sldId id="424" r:id="rId8"/>
    <p:sldId id="425" r:id="rId9"/>
    <p:sldId id="426" r:id="rId10"/>
    <p:sldId id="428" r:id="rId11"/>
    <p:sldId id="429" r:id="rId12"/>
    <p:sldId id="430" r:id="rId13"/>
    <p:sldId id="431" r:id="rId14"/>
    <p:sldId id="433" r:id="rId15"/>
    <p:sldId id="434" r:id="rId16"/>
    <p:sldId id="435" r:id="rId17"/>
    <p:sldId id="436" r:id="rId18"/>
    <p:sldId id="437" r:id="rId19"/>
    <p:sldId id="438" r:id="rId20"/>
    <p:sldId id="439" r:id="rId21"/>
    <p:sldId id="440" r:id="rId22"/>
    <p:sldId id="441" r:id="rId23"/>
    <p:sldId id="442" r:id="rId24"/>
    <p:sldId id="443" r:id="rId25"/>
    <p:sldId id="506" r:id="rId26"/>
    <p:sldId id="446" r:id="rId27"/>
    <p:sldId id="520" r:id="rId28"/>
    <p:sldId id="448" r:id="rId29"/>
    <p:sldId id="449" r:id="rId30"/>
    <p:sldId id="450" r:id="rId31"/>
    <p:sldId id="451" r:id="rId32"/>
    <p:sldId id="452" r:id="rId33"/>
    <p:sldId id="453" r:id="rId34"/>
    <p:sldId id="521" r:id="rId35"/>
    <p:sldId id="455" r:id="rId36"/>
    <p:sldId id="456" r:id="rId37"/>
    <p:sldId id="457" r:id="rId38"/>
    <p:sldId id="458" r:id="rId39"/>
    <p:sldId id="459" r:id="rId40"/>
    <p:sldId id="460" r:id="rId41"/>
    <p:sldId id="522" r:id="rId42"/>
    <p:sldId id="462" r:id="rId43"/>
    <p:sldId id="463" r:id="rId44"/>
    <p:sldId id="464" r:id="rId45"/>
    <p:sldId id="523" r:id="rId46"/>
    <p:sldId id="466" r:id="rId47"/>
    <p:sldId id="467" r:id="rId48"/>
    <p:sldId id="468" r:id="rId49"/>
    <p:sldId id="524" r:id="rId50"/>
    <p:sldId id="470" r:id="rId51"/>
    <p:sldId id="471" r:id="rId52"/>
    <p:sldId id="472" r:id="rId53"/>
    <p:sldId id="473" r:id="rId54"/>
    <p:sldId id="525" r:id="rId55"/>
    <p:sldId id="475" r:id="rId56"/>
    <p:sldId id="476" r:id="rId57"/>
    <p:sldId id="526" r:id="rId58"/>
    <p:sldId id="478" r:id="rId59"/>
    <p:sldId id="479" r:id="rId60"/>
    <p:sldId id="528" r:id="rId61"/>
    <p:sldId id="488" r:id="rId62"/>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20">
          <p15:clr>
            <a:srgbClr val="A4A3A4"/>
          </p15:clr>
        </p15:guide>
        <p15:guide id="11" pos="3007"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cre, Mariel, Springer US" initials="MS" lastIdx="2" clrIdx="0"/>
  <p:cmAuthor id="1" name="Fuller, Laura, Springer" initials="F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D45"/>
    <a:srgbClr val="95AABA"/>
    <a:srgbClr val="183638"/>
    <a:srgbClr val="3C9CD7"/>
    <a:srgbClr val="EAEEF0"/>
    <a:srgbClr val="8FAEC1"/>
    <a:srgbClr val="628BA3"/>
    <a:srgbClr val="486A7E"/>
    <a:srgbClr val="1A2D59"/>
    <a:srgbClr val="183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0317" autoAdjust="0"/>
  </p:normalViewPr>
  <p:slideViewPr>
    <p:cSldViewPr snapToGrid="0">
      <p:cViewPr varScale="1">
        <p:scale>
          <a:sx n="96" d="100"/>
          <a:sy n="96" d="100"/>
        </p:scale>
        <p:origin x="72" y="300"/>
      </p:cViewPr>
      <p:guideLst>
        <p:guide orient="horz" pos="3838"/>
        <p:guide pos="4617"/>
        <p:guide orient="horz" pos="346"/>
        <p:guide orient="horz" pos="4020"/>
        <p:guide orient="horz" pos="3339"/>
        <p:guide orient="horz" pos="3767"/>
        <p:guide pos="5716"/>
        <p:guide pos="520"/>
        <p:guide pos="3007"/>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704"/>
    </p:cViewPr>
  </p:sorterViewPr>
  <p:notesViewPr>
    <p:cSldViewPr snapToGrid="0" showGuides="1">
      <p:cViewPr varScale="1">
        <p:scale>
          <a:sx n="88" d="100"/>
          <a:sy n="88" d="100"/>
        </p:scale>
        <p:origin x="-3804" y="-102"/>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11/10/2021</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11/10/2021</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3529151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39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58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60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9</a:t>
            </a:fld>
            <a:endParaRPr lang="en-GB"/>
          </a:p>
        </p:txBody>
      </p:sp>
    </p:spTree>
    <p:extLst>
      <p:ext uri="{BB962C8B-B14F-4D97-AF65-F5344CB8AC3E}">
        <p14:creationId xmlns:p14="http://schemas.microsoft.com/office/powerpoint/2010/main" val="146086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762572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2282328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24740474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smtClean="0"/>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949901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81206508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tx1"/>
                </a:solidFill>
              </a:rPr>
              <a:t>[Title for presentation / Date to go here]</a:t>
            </a:r>
          </a:p>
        </p:txBody>
      </p:sp>
      <p:sp>
        <p:nvSpPr>
          <p:cNvPr id="12" name="Rectangle 11"/>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Tree>
    <p:extLst>
      <p:ext uri="{BB962C8B-B14F-4D97-AF65-F5344CB8AC3E}">
        <p14:creationId xmlns:p14="http://schemas.microsoft.com/office/powerpoint/2010/main" val="3925334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
        <p:nvSpPr>
          <p:cNvPr id="7" name="Text Placeholder 10"/>
          <p:cNvSpPr>
            <a:spLocks noGrp="1"/>
          </p:cNvSpPr>
          <p:nvPr>
            <p:ph type="body" sz="quarter" idx="14"/>
          </p:nvPr>
        </p:nvSpPr>
        <p:spPr>
          <a:xfrm>
            <a:off x="825500" y="1436688"/>
            <a:ext cx="5385932" cy="169277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374818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00" y="-1"/>
            <a:ext cx="9906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20" name="Rectangle 19"/>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smtClean="0">
                <a:solidFill>
                  <a:schemeClr val="accent6"/>
                </a:solidFill>
              </a:rPr>
              <a:t>Updating image</a:t>
            </a:r>
          </a:p>
          <a:p>
            <a:pPr algn="l"/>
            <a:r>
              <a:rPr lang="en-US" sz="1100" b="0" dirty="0" smtClean="0">
                <a:solidFill>
                  <a:schemeClr val="accent6"/>
                </a:solidFill>
              </a:rPr>
              <a:t>To update the background image:</a:t>
            </a:r>
          </a:p>
          <a:p>
            <a:pPr marL="177800" indent="-177800" algn="l">
              <a:buFont typeface="Arial" panose="020B0604020202020204" pitchFamily="34" charset="0"/>
              <a:buChar char="•"/>
            </a:pPr>
            <a:r>
              <a:rPr lang="en-US" sz="1100" b="0" dirty="0" smtClean="0">
                <a:solidFill>
                  <a:schemeClr val="accent6"/>
                </a:solidFill>
              </a:rPr>
              <a:t>Go to ‘View’</a:t>
            </a:r>
          </a:p>
          <a:p>
            <a:pPr marL="177800" indent="-177800" algn="l">
              <a:buFont typeface="Arial" panose="020B0604020202020204" pitchFamily="34" charset="0"/>
              <a:buChar char="•"/>
            </a:pPr>
            <a:r>
              <a:rPr lang="en-US" sz="1100" b="0" dirty="0" smtClean="0">
                <a:solidFill>
                  <a:schemeClr val="accent6"/>
                </a:solidFill>
              </a:rPr>
              <a:t>Select ‘Slide Master’</a:t>
            </a:r>
          </a:p>
          <a:p>
            <a:pPr marL="177800" indent="-177800" algn="l">
              <a:buFont typeface="Arial" panose="020B0604020202020204" pitchFamily="34" charset="0"/>
              <a:buChar char="•"/>
            </a:pPr>
            <a:r>
              <a:rPr lang="en-US" sz="1100" b="0" dirty="0" smtClean="0">
                <a:solidFill>
                  <a:schemeClr val="accent6"/>
                </a:solidFill>
              </a:rPr>
              <a:t>Select the page with the image</a:t>
            </a:r>
          </a:p>
          <a:p>
            <a:pPr marL="177800" indent="-177800" algn="l">
              <a:buFont typeface="Arial" panose="020B0604020202020204" pitchFamily="34" charset="0"/>
              <a:buChar char="•"/>
            </a:pPr>
            <a:r>
              <a:rPr lang="en-US" sz="1100" b="0" dirty="0" smtClean="0">
                <a:solidFill>
                  <a:schemeClr val="accent6"/>
                </a:solidFill>
              </a:rPr>
              <a:t>Right click on the image</a:t>
            </a:r>
            <a:r>
              <a:rPr lang="en-US" sz="1100" b="0" baseline="0" dirty="0" smtClean="0">
                <a:solidFill>
                  <a:schemeClr val="accent6"/>
                </a:solidFill>
              </a:rPr>
              <a:t> and select ‘C</a:t>
            </a:r>
            <a:r>
              <a:rPr lang="en-US" sz="1100" b="0" dirty="0" smtClean="0">
                <a:solidFill>
                  <a:schemeClr val="accent6"/>
                </a:solidFill>
              </a:rPr>
              <a:t>hange picture’</a:t>
            </a:r>
          </a:p>
          <a:p>
            <a:pPr marL="177800" indent="-177800" algn="l">
              <a:buFont typeface="Arial" panose="020B0604020202020204" pitchFamily="34" charset="0"/>
              <a:buChar char="•"/>
            </a:pPr>
            <a:r>
              <a:rPr lang="en-US" sz="1100" b="0" dirty="0" smtClean="0">
                <a:solidFill>
                  <a:schemeClr val="accent6"/>
                </a:solidFill>
              </a:rPr>
              <a:t>Navigate to the location with the new image</a:t>
            </a:r>
          </a:p>
          <a:p>
            <a:pPr marL="177800" indent="-177800" algn="l">
              <a:buFont typeface="Arial" panose="020B0604020202020204" pitchFamily="34" charset="0"/>
              <a:buChar char="•"/>
            </a:pPr>
            <a:r>
              <a:rPr lang="en-US" sz="1100" b="0" dirty="0" smtClean="0">
                <a:solidFill>
                  <a:schemeClr val="accent6"/>
                </a:solidFill>
              </a:rPr>
              <a:t>Select</a:t>
            </a:r>
            <a:r>
              <a:rPr lang="en-US" sz="1100" b="0" baseline="0" dirty="0" smtClean="0">
                <a:solidFill>
                  <a:schemeClr val="accent6"/>
                </a:solidFill>
              </a:rPr>
              <a:t> ‘insert’</a:t>
            </a:r>
          </a:p>
          <a:p>
            <a:pPr marL="177800" indent="-177800" algn="l">
              <a:buFont typeface="Arial" panose="020B0604020202020204" pitchFamily="34" charset="0"/>
              <a:buChar char="•"/>
            </a:pPr>
            <a:endParaRPr lang="en-US" sz="1100" b="0" kern="1200" baseline="0" dirty="0" smtClean="0">
              <a:solidFill>
                <a:schemeClr val="accent6"/>
              </a:solidFill>
              <a:latin typeface="+mn-lt"/>
              <a:ea typeface="+mn-ea"/>
              <a:cs typeface="+mn-cs"/>
            </a:endParaRPr>
          </a:p>
          <a:p>
            <a:pPr marL="0" indent="0" algn="l">
              <a:buFontTx/>
              <a:buNone/>
            </a:pPr>
            <a:r>
              <a:rPr lang="en-US" sz="1100" b="0" kern="1200" dirty="0" smtClean="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923991" y="-3361"/>
            <a:ext cx="4490137"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460285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p>
            <a:r>
              <a:rPr lang="en-US" smtClean="0"/>
              <a:t>Click to edit Master title style</a:t>
            </a:r>
            <a:endParaRPr lang="en-GB"/>
          </a:p>
        </p:txBody>
      </p:sp>
      <p:sp>
        <p:nvSpPr>
          <p:cNvPr id="7" name="Rectangle 6"/>
          <p:cNvSpPr/>
          <p:nvPr userDrawn="1"/>
        </p:nvSpPr>
        <p:spPr>
          <a:xfrm>
            <a:off x="825500" y="6387327"/>
            <a:ext cx="2090316" cy="153888"/>
          </a:xfrm>
          <a:prstGeom prst="rect">
            <a:avLst/>
          </a:prstGeom>
        </p:spPr>
        <p:txBody>
          <a:bodyPr wrap="none" lIns="0" tIns="0" rIns="0" bIns="0">
            <a:noAutofit/>
          </a:bodyPr>
          <a:lstStyle/>
          <a:p>
            <a:r>
              <a:rPr lang="en-GB" sz="1000" dirty="0" smtClean="0"/>
              <a:t>[Title for presentation / Date to go here]</a:t>
            </a:r>
          </a:p>
        </p:txBody>
      </p:sp>
    </p:spTree>
    <p:extLst>
      <p:ext uri="{BB962C8B-B14F-4D97-AF65-F5344CB8AC3E}">
        <p14:creationId xmlns:p14="http://schemas.microsoft.com/office/powerpoint/2010/main" val="22174517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t>[Title for presentation / Date to go here]</a:t>
            </a:r>
          </a:p>
        </p:txBody>
      </p:sp>
      <p:sp>
        <p:nvSpPr>
          <p:cNvPr id="8"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38572804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7215004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0180936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
        <p:nvSpPr>
          <p:cNvPr id="1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Tree>
    <p:extLst>
      <p:ext uri="{BB962C8B-B14F-4D97-AF65-F5344CB8AC3E}">
        <p14:creationId xmlns:p14="http://schemas.microsoft.com/office/powerpoint/2010/main" val="765262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12867835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smtClean="0"/>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smtClean="0"/>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smtClean="0">
                <a:solidFill>
                  <a:schemeClr val="bg1"/>
                </a:solidFill>
              </a:rPr>
              <a:t>[Title for presentation / Date to go here]</a:t>
            </a:r>
          </a:p>
        </p:txBody>
      </p:sp>
    </p:spTree>
    <p:extLst>
      <p:ext uri="{BB962C8B-B14F-4D97-AF65-F5344CB8AC3E}">
        <p14:creationId xmlns:p14="http://schemas.microsoft.com/office/powerpoint/2010/main" val="37947965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smtClean="0">
              <a:solidFill>
                <a:schemeClr val="accent1"/>
              </a:solidFill>
            </a:endParaRPr>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smtClean="0">
                <a:solidFill>
                  <a:schemeClr val="accent6"/>
                </a:solidFill>
              </a:rPr>
              <a:t>Updating footer</a:t>
            </a:r>
          </a:p>
          <a:p>
            <a:pPr algn="l"/>
            <a:r>
              <a:rPr lang="en-US" sz="1050" b="0" dirty="0" smtClean="0">
                <a:solidFill>
                  <a:schemeClr val="accent6"/>
                </a:solidFill>
              </a:rPr>
              <a:t>To update the footer:</a:t>
            </a:r>
          </a:p>
          <a:p>
            <a:pPr marL="177800" indent="-177800" algn="l">
              <a:buFont typeface="Arial" panose="020B0604020202020204" pitchFamily="34" charset="0"/>
              <a:buChar char="•"/>
            </a:pPr>
            <a:r>
              <a:rPr lang="en-US" sz="1050" b="0" dirty="0" smtClean="0">
                <a:solidFill>
                  <a:schemeClr val="accent6"/>
                </a:solidFill>
              </a:rPr>
              <a:t>Click into the text box</a:t>
            </a:r>
            <a:r>
              <a:rPr lang="en-US" sz="1050" b="0" baseline="0" dirty="0" smtClean="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smtClean="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smtClean="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smtClean="0">
                <a:solidFill>
                  <a:schemeClr val="accent6"/>
                </a:solidFill>
              </a:rPr>
              <a:t>etc</a:t>
            </a:r>
            <a:endParaRPr lang="en-US" sz="1050" b="0" baseline="0" dirty="0" smtClean="0">
              <a:solidFill>
                <a:schemeClr val="accent6"/>
              </a:solidFill>
            </a:endParaRPr>
          </a:p>
          <a:p>
            <a:pPr marL="177800" indent="-177800" algn="l">
              <a:buFont typeface="Arial" panose="020B0604020202020204" pitchFamily="34" charset="0"/>
              <a:buChar char="•"/>
            </a:pPr>
            <a:endParaRPr lang="en-US" sz="1050" b="0" kern="1200" baseline="0" dirty="0" smtClean="0">
              <a:solidFill>
                <a:schemeClr val="accent6"/>
              </a:solidFill>
              <a:latin typeface="+mn-lt"/>
              <a:ea typeface="+mn-ea"/>
              <a:cs typeface="+mn-cs"/>
            </a:endParaRPr>
          </a:p>
        </p:txBody>
      </p:sp>
      <p:pic>
        <p:nvPicPr>
          <p:cNvPr id="10" name="Picture 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09068" y="6413326"/>
            <a:ext cx="1055556" cy="101890"/>
          </a:xfrm>
          <a:prstGeom prst="rect">
            <a:avLst/>
          </a:prstGeom>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08" r:id="rId1"/>
    <p:sldLayoutId id="2147483703" r:id="rId2"/>
    <p:sldLayoutId id="2147483711" r:id="rId3"/>
    <p:sldLayoutId id="2147483712" r:id="rId4"/>
    <p:sldLayoutId id="2147483713" r:id="rId5"/>
    <p:sldLayoutId id="2147483714" r:id="rId6"/>
    <p:sldLayoutId id="2147483715" r:id="rId7"/>
    <p:sldLayoutId id="2147483716" r:id="rId8"/>
    <p:sldLayoutId id="2147483717" r:id="rId9"/>
    <p:sldLayoutId id="2147483722" r:id="rId10"/>
    <p:sldLayoutId id="2147483655" r:id="rId11"/>
    <p:sldLayoutId id="2147483700" r:id="rId12"/>
    <p:sldLayoutId id="2147483694" r:id="rId13"/>
    <p:sldLayoutId id="2147483695" r:id="rId14"/>
    <p:sldLayoutId id="2147483685" r:id="rId15"/>
    <p:sldLayoutId id="2147483718" r:id="rId16"/>
    <p:sldLayoutId id="2147483719" r:id="rId17"/>
    <p:sldLayoutId id="2147483724" r:id="rId18"/>
  </p:sldLayoutIdLst>
  <p:timing>
    <p:tnLst>
      <p:par>
        <p:cTn id="1" dur="indefinite" restart="never" nodeType="tmRoot"/>
      </p:par>
    </p:tnLst>
  </p:timing>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link.springer.com/"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15556" y="98357"/>
            <a:ext cx="4646163" cy="649049"/>
          </a:xfrm>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t>      </a:t>
            </a:r>
            <a:r>
              <a:rPr lang="en-GB" sz="2400" dirty="0" err="1" smtClean="0">
                <a:latin typeface="+mn-ea"/>
                <a:ea typeface="+mn-ea"/>
              </a:rPr>
              <a:t>SpringerLink</a:t>
            </a:r>
            <a:r>
              <a:rPr lang="en-GB" sz="2400" dirty="0" smtClean="0">
                <a:latin typeface="+mn-ea"/>
                <a:ea typeface="+mn-ea"/>
              </a:rPr>
              <a:t> </a:t>
            </a:r>
            <a:r>
              <a:rPr lang="zh-CN" altLang="en-US" sz="2400" dirty="0" smtClean="0">
                <a:latin typeface="+mn-ea"/>
                <a:ea typeface="+mn-ea"/>
              </a:rPr>
              <a:t>平台使用指南</a:t>
            </a:r>
            <a:r>
              <a:rPr lang="en-US" altLang="zh-CN" sz="2400" dirty="0" smtClean="0">
                <a:latin typeface="+mn-ea"/>
                <a:ea typeface="+mn-ea"/>
              </a:rPr>
              <a:t/>
            </a:r>
            <a:br>
              <a:rPr lang="en-US" altLang="zh-CN" sz="2400" dirty="0" smtClean="0">
                <a:latin typeface="+mn-ea"/>
                <a:ea typeface="+mn-ea"/>
              </a:rPr>
            </a:br>
            <a:r>
              <a:rPr lang="en-US" altLang="zh-CN" sz="2400" dirty="0" smtClean="0">
                <a:latin typeface="+mn-ea"/>
                <a:ea typeface="+mn-ea"/>
              </a:rPr>
              <a:t/>
            </a:r>
            <a:br>
              <a:rPr lang="en-US" altLang="zh-CN" sz="2400" dirty="0" smtClean="0">
                <a:latin typeface="+mn-ea"/>
                <a:ea typeface="+mn-ea"/>
              </a:rPr>
            </a:br>
            <a:r>
              <a:rPr lang="en-US" altLang="zh-CN" dirty="0" smtClean="0"/>
              <a:t/>
            </a:r>
            <a:br>
              <a:rPr lang="en-US" altLang="zh-CN" dirty="0" smtClean="0"/>
            </a:br>
            <a:r>
              <a:rPr lang="en-US" altLang="zh-CN" dirty="0" smtClean="0"/>
              <a:t/>
            </a:r>
            <a:br>
              <a:rPr lang="en-US" altLang="zh-CN" dirty="0" smtClean="0"/>
            </a:br>
            <a:r>
              <a:rPr lang="en-GB" dirty="0" smtClean="0"/>
              <a:t/>
            </a:r>
            <a:br>
              <a:rPr lang="en-GB" dirty="0" smtClean="0"/>
            </a:br>
            <a:r>
              <a:rPr lang="en-GB" dirty="0"/>
              <a:t/>
            </a:r>
            <a:br>
              <a:rPr lang="en-GB" dirty="0"/>
            </a:br>
            <a:endParaRPr lang="en-GB" dirty="0"/>
          </a:p>
        </p:txBody>
      </p:sp>
    </p:spTree>
    <p:extLst>
      <p:ext uri="{BB962C8B-B14F-4D97-AF65-F5344CB8AC3E}">
        <p14:creationId xmlns:p14="http://schemas.microsoft.com/office/powerpoint/2010/main" val="3462668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086600" y="1436688"/>
            <a:ext cx="1978025" cy="1815882"/>
          </a:xfrm>
        </p:spPr>
        <p:txBody>
          <a:bodyPr/>
          <a:lstStyle/>
          <a:p>
            <a:pPr>
              <a:buClr>
                <a:schemeClr val="accent4"/>
              </a:buClr>
            </a:pPr>
            <a:r>
              <a:rPr lang="en-US" b="0" dirty="0"/>
              <a:t>Registered users can log-in </a:t>
            </a:r>
            <a:r>
              <a:rPr lang="en-US" b="0" dirty="0" smtClean="0"/>
              <a:t>directly</a:t>
            </a:r>
            <a:endParaRPr lang="en-US" b="0" dirty="0"/>
          </a:p>
          <a:p>
            <a:pPr>
              <a:buClr>
                <a:schemeClr val="accent4"/>
              </a:buClr>
            </a:pPr>
            <a:r>
              <a:rPr lang="en-US" b="0" dirty="0"/>
              <a:t>Or choose Shibboleth or Athens </a:t>
            </a:r>
          </a:p>
          <a:p>
            <a:pPr>
              <a:buClr>
                <a:schemeClr val="accent4"/>
              </a:buClr>
            </a:pPr>
            <a:r>
              <a:rPr lang="en-US" b="0" dirty="0"/>
              <a:t>Or log in with your corporate account</a:t>
            </a: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机构</a:t>
            </a:r>
            <a:r>
              <a:rPr lang="en-US" dirty="0">
                <a:latin typeface="宋体" pitchFamily="2" charset="-122"/>
                <a:ea typeface="宋体" pitchFamily="2" charset="-122"/>
              </a:rPr>
              <a:t>/ Athens </a:t>
            </a:r>
            <a:r>
              <a:rPr lang="zh-CN" altLang="en-US" dirty="0">
                <a:latin typeface="宋体" pitchFamily="2" charset="-122"/>
                <a:ea typeface="宋体" pitchFamily="2" charset="-122"/>
              </a:rPr>
              <a:t>登录</a:t>
            </a:r>
            <a:endParaRPr lang="en-GB"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26" t="8948" r="5489"/>
          <a:stretch/>
        </p:blipFill>
        <p:spPr bwMode="auto">
          <a:xfrm>
            <a:off x="797264" y="1497912"/>
            <a:ext cx="6041686" cy="4487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16"/>
          <p:cNvSpPr/>
          <p:nvPr/>
        </p:nvSpPr>
        <p:spPr bwMode="auto">
          <a:xfrm>
            <a:off x="1238250" y="2127705"/>
            <a:ext cx="4933950" cy="208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72188" y="1436688"/>
            <a:ext cx="2992438" cy="1461939"/>
          </a:xfrm>
        </p:spPr>
        <p:txBody>
          <a:bodyPr/>
          <a:lstStyle/>
          <a:p>
            <a:pPr>
              <a:buClr>
                <a:schemeClr val="accent4"/>
              </a:buClr>
            </a:pPr>
            <a:r>
              <a:rPr lang="en-US" b="0" dirty="0"/>
              <a:t>If you are not yet registered with SpringerLink, it is easy to </a:t>
            </a:r>
            <a:r>
              <a:rPr lang="en-US" b="0" dirty="0" smtClean="0"/>
              <a:t>do.</a:t>
            </a:r>
            <a:endParaRPr lang="en-US" b="0" dirty="0"/>
          </a:p>
          <a:p>
            <a:pPr>
              <a:buClr>
                <a:schemeClr val="accent4"/>
              </a:buClr>
            </a:pPr>
            <a:r>
              <a:rPr lang="en-US" b="0" dirty="0"/>
              <a:t>Your </a:t>
            </a:r>
            <a:r>
              <a:rPr lang="en-US" b="0" dirty="0" smtClean="0"/>
              <a:t>account </a:t>
            </a:r>
            <a:r>
              <a:rPr lang="en-US" b="0" dirty="0"/>
              <a:t>will also be valid on springer.com</a:t>
            </a:r>
          </a:p>
        </p:txBody>
      </p:sp>
      <p:sp>
        <p:nvSpPr>
          <p:cNvPr id="5" name="Title 4"/>
          <p:cNvSpPr>
            <a:spLocks noGrp="1"/>
          </p:cNvSpPr>
          <p:nvPr>
            <p:ph type="title"/>
          </p:nvPr>
        </p:nvSpPr>
        <p:spPr/>
        <p:txBody>
          <a:bodyPr/>
          <a:lstStyle/>
          <a:p>
            <a:r>
              <a:rPr lang="en-GB" dirty="0" smtClean="0"/>
              <a:t>Create a new account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51" y="1470662"/>
            <a:ext cx="5007850" cy="46921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6" y="1436688"/>
            <a:ext cx="2120900" cy="2102114"/>
          </a:xfrm>
        </p:spPr>
        <p:txBody>
          <a:bodyPr/>
          <a:lstStyle/>
          <a:p>
            <a:pPr>
              <a:spcBef>
                <a:spcPct val="30000"/>
              </a:spcBef>
              <a:buClrTx/>
              <a:defRPr/>
            </a:pPr>
            <a:r>
              <a:rPr lang="zh-CN" altLang="en-US" dirty="0">
                <a:solidFill>
                  <a:schemeClr val="accent6"/>
                </a:solidFill>
                <a:latin typeface="宋体" pitchFamily="2" charset="-122"/>
                <a:ea typeface="宋体" pitchFamily="2" charset="-122"/>
              </a:rPr>
              <a:t>匿名用户</a:t>
            </a:r>
            <a:r>
              <a:rPr lang="en-US" dirty="0">
                <a:solidFill>
                  <a:schemeClr val="accent6"/>
                </a:solidFill>
              </a:rPr>
              <a:t>:</a:t>
            </a:r>
          </a:p>
          <a:p>
            <a:pPr>
              <a:spcBef>
                <a:spcPct val="30000"/>
              </a:spcBef>
              <a:buClrTx/>
              <a:defRPr/>
            </a:pPr>
            <a:endParaRPr lang="en-US" sz="2400" dirty="0">
              <a:solidFill>
                <a:schemeClr val="accent6"/>
              </a:solidFill>
            </a:endParaRPr>
          </a:p>
          <a:p>
            <a:pPr>
              <a:spcBef>
                <a:spcPct val="30000"/>
              </a:spcBef>
              <a:buClrTx/>
              <a:defRPr/>
            </a:pPr>
            <a:r>
              <a:rPr lang="zh-CN" altLang="en-US" dirty="0">
                <a:latin typeface="宋体" pitchFamily="2" charset="-122"/>
                <a:ea typeface="宋体" pitchFamily="2" charset="-122"/>
              </a:rPr>
              <a:t>如果您匿名登录，“活动”</a:t>
            </a:r>
            <a:r>
              <a:rPr lang="en-US" altLang="zh-CN" dirty="0">
                <a:latin typeface="宋体" pitchFamily="2" charset="-122"/>
                <a:ea typeface="宋体" pitchFamily="2" charset="-122"/>
              </a:rPr>
              <a:t> </a:t>
            </a:r>
            <a:r>
              <a:rPr lang="zh-CN" altLang="en-US" dirty="0">
                <a:latin typeface="宋体" pitchFamily="2" charset="-122"/>
                <a:ea typeface="宋体" pitchFamily="2" charset="-122"/>
              </a:rPr>
              <a:t>（</a:t>
            </a:r>
            <a:r>
              <a:rPr lang="en-US" altLang="zh-CN" dirty="0">
                <a:latin typeface="宋体" pitchFamily="2" charset="-122"/>
                <a:ea typeface="宋体" pitchFamily="2" charset="-122"/>
              </a:rPr>
              <a:t>Activity</a:t>
            </a:r>
            <a:r>
              <a:rPr lang="zh-CN" altLang="en-US" dirty="0">
                <a:latin typeface="宋体" pitchFamily="2" charset="-122"/>
                <a:ea typeface="宋体" pitchFamily="2" charset="-122"/>
              </a:rPr>
              <a:t>）将显示为橙色</a:t>
            </a:r>
            <a:endParaRPr lang="en-US" altLang="zh-CN"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r>
              <a:rPr lang="en-US" altLang="zh-CN" dirty="0">
                <a:latin typeface="宋体" pitchFamily="2" charset="-122"/>
                <a:ea typeface="宋体" pitchFamily="2" charset="-122"/>
              </a:rPr>
              <a:t>- </a:t>
            </a:r>
            <a:r>
              <a:rPr lang="zh-CN" altLang="en-US" dirty="0">
                <a:latin typeface="宋体" pitchFamily="2" charset="-122"/>
                <a:ea typeface="宋体" pitchFamily="2" charset="-122"/>
              </a:rPr>
              <a:t>匿名用户</a:t>
            </a:r>
            <a:endParaRPr lang="en-GB" dirty="0"/>
          </a:p>
        </p:txBody>
      </p:sp>
      <p:pic>
        <p:nvPicPr>
          <p:cNvPr id="4" name="Picture 2"/>
          <p:cNvPicPr>
            <a:picLocks noChangeAspect="1" noChangeArrowheads="1"/>
          </p:cNvPicPr>
          <p:nvPr/>
        </p:nvPicPr>
        <p:blipFill rotWithShape="1">
          <a:blip r:embed="rId3"/>
          <a:srcRect b="55409"/>
          <a:stretch/>
        </p:blipFill>
        <p:spPr bwMode="auto">
          <a:xfrm>
            <a:off x="739152" y="1498087"/>
            <a:ext cx="6020956" cy="30072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5" y="1436688"/>
            <a:ext cx="2120899" cy="2717667"/>
          </a:xfrm>
        </p:spPr>
        <p:txBody>
          <a:bodyPr/>
          <a:lstStyle/>
          <a:p>
            <a:pPr>
              <a:spcBef>
                <a:spcPct val="30000"/>
              </a:spcBef>
              <a:buClrTx/>
              <a:defRPr/>
            </a:pPr>
            <a:r>
              <a:rPr lang="zh-CN" altLang="en-US" sz="2000" dirty="0" smtClean="0">
                <a:solidFill>
                  <a:schemeClr val="accent6"/>
                </a:solidFill>
                <a:latin typeface="宋体" pitchFamily="2" charset="-122"/>
                <a:ea typeface="宋体" pitchFamily="2" charset="-122"/>
              </a:rPr>
              <a:t>机构</a:t>
            </a:r>
            <a:r>
              <a:rPr lang="zh-CN" altLang="en-US" sz="2000" dirty="0">
                <a:solidFill>
                  <a:schemeClr val="accent6"/>
                </a:solidFill>
                <a:latin typeface="宋体" pitchFamily="2" charset="-122"/>
                <a:ea typeface="宋体" pitchFamily="2" charset="-122"/>
              </a:rPr>
              <a:t>用户</a:t>
            </a:r>
            <a:r>
              <a:rPr lang="en-US" sz="2000" dirty="0">
                <a:solidFill>
                  <a:schemeClr val="accent6"/>
                </a:solidFill>
                <a:latin typeface="宋体" pitchFamily="2" charset="-122"/>
                <a:ea typeface="宋体" pitchFamily="2" charset="-122"/>
              </a:rPr>
              <a:t>:</a:t>
            </a:r>
          </a:p>
          <a:p>
            <a:pPr>
              <a:spcBef>
                <a:spcPct val="30000"/>
              </a:spcBef>
              <a:buClrTx/>
              <a:defRPr/>
            </a:pPr>
            <a:endParaRPr lang="en-US" sz="2000" dirty="0">
              <a:solidFill>
                <a:schemeClr val="accent6"/>
              </a:solidFill>
              <a:latin typeface="宋体" pitchFamily="2" charset="-122"/>
              <a:ea typeface="宋体" pitchFamily="2" charset="-122"/>
            </a:endParaRPr>
          </a:p>
          <a:p>
            <a:pPr>
              <a:spcBef>
                <a:spcPct val="30000"/>
              </a:spcBef>
              <a:buClrTx/>
              <a:defRPr/>
            </a:pPr>
            <a:r>
              <a:rPr lang="zh-CN" altLang="en-US" sz="1400" dirty="0">
                <a:latin typeface="宋体" pitchFamily="2" charset="-122"/>
                <a:ea typeface="宋体" pitchFamily="2" charset="-122"/>
              </a:rPr>
              <a:t>如果您以机构名义登入，</a:t>
            </a:r>
            <a:r>
              <a:rPr lang="en-US" sz="1400" dirty="0">
                <a:latin typeface="宋体" pitchFamily="2" charset="-122"/>
                <a:ea typeface="宋体" pitchFamily="2" charset="-122"/>
              </a:rPr>
              <a:t> “</a:t>
            </a:r>
            <a:r>
              <a:rPr lang="zh-CN" altLang="en-US" sz="1400" dirty="0">
                <a:latin typeface="宋体" pitchFamily="2" charset="-122"/>
                <a:ea typeface="宋体" pitchFamily="2" charset="-122"/>
              </a:rPr>
              <a:t>活动</a:t>
            </a:r>
            <a:r>
              <a:rPr lang="en-US" sz="1400" dirty="0">
                <a:latin typeface="宋体" pitchFamily="2" charset="-122"/>
                <a:ea typeface="宋体" pitchFamily="2" charset="-122"/>
              </a:rPr>
              <a:t> </a:t>
            </a:r>
            <a:r>
              <a:rPr lang="zh-CN" altLang="en-US" sz="1400" dirty="0">
                <a:latin typeface="宋体" pitchFamily="2" charset="-122"/>
                <a:ea typeface="宋体" pitchFamily="2" charset="-122"/>
              </a:rPr>
              <a:t>”（</a:t>
            </a:r>
            <a:r>
              <a:rPr lang="en-US" altLang="zh-TW" sz="1400" dirty="0">
                <a:latin typeface="宋体" pitchFamily="2" charset="-122"/>
                <a:ea typeface="宋体" pitchFamily="2" charset="-122"/>
              </a:rPr>
              <a:t>Activity</a:t>
            </a:r>
            <a:r>
              <a:rPr lang="zh-CN" altLang="en-US" sz="1400" dirty="0">
                <a:latin typeface="宋体" pitchFamily="2" charset="-122"/>
                <a:ea typeface="宋体" pitchFamily="2" charset="-122"/>
              </a:rPr>
              <a:t>）将显示为粉红色</a:t>
            </a:r>
            <a:endParaRPr lang="en-US" sz="1400" dirty="0">
              <a:latin typeface="宋体" pitchFamily="2" charset="-122"/>
              <a:ea typeface="宋体" pitchFamily="2" charset="-122"/>
            </a:endParaRPr>
          </a:p>
          <a:p>
            <a:pPr>
              <a:spcBef>
                <a:spcPct val="30000"/>
              </a:spcBef>
              <a:buClrTx/>
              <a:defRPr/>
            </a:pPr>
            <a:endParaRPr lang="en-US" sz="1400" dirty="0">
              <a:latin typeface="宋体" pitchFamily="2" charset="-122"/>
              <a:ea typeface="宋体" pitchFamily="2" charset="-122"/>
            </a:endParaRPr>
          </a:p>
          <a:p>
            <a:pPr>
              <a:spcBef>
                <a:spcPct val="30000"/>
              </a:spcBef>
              <a:buClrTx/>
              <a:defRPr/>
            </a:pPr>
            <a:r>
              <a:rPr lang="zh-CN" altLang="en-US" sz="1400" dirty="0">
                <a:latin typeface="宋体" pitchFamily="2" charset="-122"/>
                <a:ea typeface="宋体" pitchFamily="2" charset="-122"/>
              </a:rPr>
              <a:t>在该区域内，您将会看到您所在机构最近期的下载</a:t>
            </a:r>
            <a:r>
              <a:rPr lang="zh-CN" altLang="en-US" sz="1400" dirty="0" smtClean="0">
                <a:latin typeface="宋体" pitchFamily="2" charset="-122"/>
                <a:ea typeface="宋体" pitchFamily="2" charset="-122"/>
              </a:rPr>
              <a:t>列表。</a:t>
            </a:r>
            <a:endParaRPr lang="en-US" sz="140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r>
              <a:rPr lang="en-US" dirty="0">
                <a:latin typeface="宋体" pitchFamily="2" charset="-122"/>
                <a:ea typeface="宋体" pitchFamily="2" charset="-122"/>
              </a:rPr>
              <a:t> – </a:t>
            </a:r>
            <a:r>
              <a:rPr lang="zh-CN" altLang="en-US" dirty="0">
                <a:latin typeface="宋体" pitchFamily="2" charset="-122"/>
                <a:ea typeface="宋体" pitchFamily="2" charset="-122"/>
              </a:rPr>
              <a:t>可识别的机构用户</a:t>
            </a:r>
            <a:endParaRPr lang="en-GB" dirty="0"/>
          </a:p>
        </p:txBody>
      </p:sp>
      <p:pic>
        <p:nvPicPr>
          <p:cNvPr id="4" name="Picture 2"/>
          <p:cNvPicPr>
            <a:picLocks noChangeAspect="1" noChangeArrowheads="1"/>
          </p:cNvPicPr>
          <p:nvPr/>
        </p:nvPicPr>
        <p:blipFill rotWithShape="1">
          <a:blip r:embed="rId3" cstate="screen"/>
          <a:srcRect b="56439"/>
          <a:stretch/>
        </p:blipFill>
        <p:spPr bwMode="auto">
          <a:xfrm>
            <a:off x="826398" y="1497899"/>
            <a:ext cx="5936351" cy="2954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943726" y="1436688"/>
            <a:ext cx="2541468" cy="2936188"/>
          </a:xfrm>
        </p:spPr>
        <p:txBody>
          <a:bodyPr/>
          <a:lstStyle/>
          <a:p>
            <a:pPr lvl="0" defTabSz="914400" eaLnBrk="0" fontAlgn="base" hangingPunct="0">
              <a:spcBef>
                <a:spcPct val="30000"/>
              </a:spcBef>
              <a:spcAft>
                <a:spcPct val="0"/>
              </a:spcAft>
              <a:buClrTx/>
              <a:defRPr/>
            </a:pPr>
            <a:r>
              <a:rPr lang="zh-CN" altLang="en-US" kern="0" dirty="0">
                <a:solidFill>
                  <a:schemeClr val="accent6"/>
                </a:solidFill>
                <a:latin typeface="宋体" pitchFamily="2" charset="-122"/>
                <a:ea typeface="宋体" pitchFamily="2" charset="-122"/>
                <a:cs typeface="Calibri"/>
              </a:rPr>
              <a:t>搜索</a:t>
            </a:r>
            <a:r>
              <a:rPr lang="en-US" kern="0" dirty="0">
                <a:solidFill>
                  <a:schemeClr val="accent6"/>
                </a:solidFill>
                <a:latin typeface="宋体" pitchFamily="2" charset="-122"/>
                <a:ea typeface="宋体" pitchFamily="2" charset="-122"/>
                <a:cs typeface="Calibri"/>
              </a:rPr>
              <a:t>:</a:t>
            </a:r>
          </a:p>
          <a:p>
            <a:pPr marL="342900" lvl="0" indent="-342900" defTabSz="914400" eaLnBrk="0" fontAlgn="base" hangingPunct="0">
              <a:spcBef>
                <a:spcPct val="30000"/>
              </a:spcBef>
              <a:spcAft>
                <a:spcPct val="0"/>
              </a:spcAft>
              <a:buClr>
                <a:schemeClr val="accent4"/>
              </a:buClr>
              <a:buFont typeface="+mj-lt"/>
              <a:buAutoNum type="arabicParenR"/>
              <a:defRPr/>
            </a:pPr>
            <a:r>
              <a:rPr lang="zh-CN" altLang="en-US" b="0" kern="0" dirty="0">
                <a:latin typeface="宋体" pitchFamily="2" charset="-122"/>
                <a:ea typeface="宋体" pitchFamily="2" charset="-122"/>
                <a:cs typeface="Calibri"/>
              </a:rPr>
              <a:t>大多数用户通过搜索功能</a:t>
            </a:r>
            <a:r>
              <a:rPr lang="zh-CN" altLang="en-US" kern="0" dirty="0">
                <a:latin typeface="宋体" pitchFamily="2" charset="-122"/>
                <a:ea typeface="宋体" pitchFamily="2" charset="-122"/>
                <a:cs typeface="Calibri"/>
              </a:rPr>
              <a:t>浏览</a:t>
            </a:r>
            <a:r>
              <a:rPr lang="zh-CN" altLang="en-US" b="0" kern="0" dirty="0">
                <a:latin typeface="宋体" pitchFamily="2" charset="-122"/>
                <a:ea typeface="宋体" pitchFamily="2" charset="-122"/>
                <a:cs typeface="Calibri"/>
              </a:rPr>
              <a:t>我们的内容，因此在主页上搜索功能是最明显和最突出的</a:t>
            </a:r>
          </a:p>
          <a:p>
            <a:pPr marL="342900" lvl="0" indent="-342900" defTabSz="914400" eaLnBrk="0" fontAlgn="base" hangingPunct="0">
              <a:spcBef>
                <a:spcPct val="30000"/>
              </a:spcBef>
              <a:spcAft>
                <a:spcPct val="0"/>
              </a:spcAft>
              <a:buClr>
                <a:schemeClr val="accent4"/>
              </a:buClr>
              <a:buFont typeface="+mj-lt"/>
              <a:buAutoNum type="arabicParenR"/>
              <a:defRPr/>
            </a:pPr>
            <a:r>
              <a:rPr lang="zh-CN" altLang="en-US" b="0" kern="0" dirty="0">
                <a:latin typeface="宋体" pitchFamily="2" charset="-122"/>
                <a:ea typeface="宋体" pitchFamily="2" charset="-122"/>
                <a:cs typeface="Calibri"/>
              </a:rPr>
              <a:t>同时主页还提供</a:t>
            </a:r>
            <a:r>
              <a:rPr lang="zh-CN" altLang="en-US" b="0" kern="0" dirty="0" smtClean="0">
                <a:latin typeface="宋体" pitchFamily="2" charset="-122"/>
                <a:ea typeface="宋体" pitchFamily="2" charset="-122"/>
                <a:cs typeface="Calibri"/>
              </a:rPr>
              <a:t>高级</a:t>
            </a:r>
            <a:r>
              <a:rPr lang="zh-CN" altLang="en-US" b="0" kern="0" dirty="0">
                <a:latin typeface="宋体" pitchFamily="2" charset="-122"/>
                <a:ea typeface="宋体" pitchFamily="2" charset="-122"/>
                <a:cs typeface="Calibri"/>
              </a:rPr>
              <a:t>搜索和搜索帮助</a:t>
            </a:r>
          </a:p>
        </p:txBody>
      </p:sp>
      <p:sp>
        <p:nvSpPr>
          <p:cNvPr id="5" name="Title 4"/>
          <p:cNvSpPr>
            <a:spLocks noGrp="1"/>
          </p:cNvSpPr>
          <p:nvPr>
            <p:ph type="title"/>
          </p:nvPr>
        </p:nvSpPr>
        <p:spPr/>
        <p:txBody>
          <a:bodyPr/>
          <a:lstStyle/>
          <a:p>
            <a:r>
              <a:rPr lang="en-GB" dirty="0" smtClean="0"/>
              <a:t>Search</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5192"/>
          <a:stretch/>
        </p:blipFill>
        <p:spPr>
          <a:xfrm>
            <a:off x="844774" y="1480869"/>
            <a:ext cx="5927502" cy="3495617"/>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977280" y="1883704"/>
            <a:ext cx="3094658" cy="296794"/>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TextBox 7"/>
          <p:cNvSpPr txBox="1"/>
          <p:nvPr/>
        </p:nvSpPr>
        <p:spPr>
          <a:xfrm>
            <a:off x="1328752" y="1856232"/>
            <a:ext cx="475488" cy="338554"/>
          </a:xfrm>
          <a:prstGeom prst="rect">
            <a:avLst/>
          </a:prstGeom>
          <a:noFill/>
        </p:spPr>
        <p:txBody>
          <a:bodyPr wrap="square" rtlCol="0">
            <a:spAutoFit/>
          </a:bodyPr>
          <a:lstStyle/>
          <a:p>
            <a:r>
              <a:rPr lang="en-US" dirty="0" smtClean="0"/>
              <a:t>(1)</a:t>
            </a:r>
            <a:endParaRPr lang="en-US" dirty="0"/>
          </a:p>
        </p:txBody>
      </p:sp>
      <p:sp>
        <p:nvSpPr>
          <p:cNvPr id="9" name="TextBox 8"/>
          <p:cNvSpPr txBox="1"/>
          <p:nvPr/>
        </p:nvSpPr>
        <p:spPr>
          <a:xfrm>
            <a:off x="4426848" y="1826286"/>
            <a:ext cx="475488" cy="338554"/>
          </a:xfrm>
          <a:prstGeom prst="rect">
            <a:avLst/>
          </a:prstGeom>
          <a:noFill/>
        </p:spPr>
        <p:txBody>
          <a:bodyPr wrap="square" rtlCol="0">
            <a:spAutoFit/>
          </a:bodyPr>
          <a:lstStyle/>
          <a:p>
            <a:r>
              <a:rPr lang="en-US" dirty="0" smtClean="0"/>
              <a:t>(2)</a:t>
            </a:r>
            <a:endParaRPr lang="en-US" dirty="0"/>
          </a:p>
        </p:txBody>
      </p:sp>
      <p:sp>
        <p:nvSpPr>
          <p:cNvPr id="10" name="Abgerundetes Rechteck 7"/>
          <p:cNvSpPr/>
          <p:nvPr/>
        </p:nvSpPr>
        <p:spPr bwMode="auto">
          <a:xfrm>
            <a:off x="4126240" y="1878520"/>
            <a:ext cx="329184" cy="28769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高级检索</a:t>
            </a:r>
            <a:endParaRPr lang="en-GB" dirty="0"/>
          </a:p>
        </p:txBody>
      </p:sp>
      <p:pic>
        <p:nvPicPr>
          <p:cNvPr id="4" name="Picture 2"/>
          <p:cNvPicPr>
            <a:picLocks noChangeAspect="1" noChangeArrowheads="1"/>
          </p:cNvPicPr>
          <p:nvPr/>
        </p:nvPicPr>
        <p:blipFill rotWithShape="1">
          <a:blip r:embed="rId3" cstate="screen"/>
          <a:srcRect t="1433" b="1773"/>
          <a:stretch/>
        </p:blipFill>
        <p:spPr bwMode="auto">
          <a:xfrm>
            <a:off x="858672" y="1460202"/>
            <a:ext cx="3412491" cy="4710227"/>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1219024" y="5557288"/>
            <a:ext cx="1263951" cy="231725"/>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7"/>
          <p:cNvSpPr/>
          <p:nvPr/>
        </p:nvSpPr>
        <p:spPr bwMode="auto">
          <a:xfrm>
            <a:off x="1029456" y="2245992"/>
            <a:ext cx="1285117" cy="269067"/>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Content Placeholder 2"/>
          <p:cNvSpPr txBox="1">
            <a:spLocks/>
          </p:cNvSpPr>
          <p:nvPr/>
        </p:nvSpPr>
        <p:spPr>
          <a:xfrm>
            <a:off x="4425696" y="1557338"/>
            <a:ext cx="4059936" cy="2164270"/>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mtClean="0">
                <a:latin typeface="SimSun" pitchFamily="2" charset="-122"/>
                <a:ea typeface="SimSun" pitchFamily="2" charset="-122"/>
              </a:rPr>
              <a:t>用户可以通过使用高级搜索选项进一步缩小搜索范围</a:t>
            </a:r>
            <a:endParaRPr lang="en-US" altLang="zh-CN" smtClean="0">
              <a:latin typeface="SimSun" pitchFamily="2" charset="-122"/>
              <a:ea typeface="SimSun" pitchFamily="2" charset="-122"/>
            </a:endParaRPr>
          </a:p>
          <a:p>
            <a:endParaRPr lang="en-US" altLang="zh-CN" smtClean="0">
              <a:latin typeface="SimSun" pitchFamily="2" charset="-122"/>
              <a:ea typeface="SimSun" pitchFamily="2" charset="-122"/>
            </a:endParaRPr>
          </a:p>
          <a:p>
            <a:endParaRPr lang="en-US" altLang="zh-CN" smtClean="0">
              <a:latin typeface="SimSun" pitchFamily="2" charset="-122"/>
              <a:ea typeface="SimSun" pitchFamily="2" charset="-122"/>
            </a:endParaRPr>
          </a:p>
          <a:p>
            <a:r>
              <a:rPr lang="zh-CN" altLang="en-US" smtClean="0">
                <a:latin typeface="SimSun" pitchFamily="2" charset="-122"/>
                <a:ea typeface="SimSun" pitchFamily="2" charset="-122"/>
              </a:rPr>
              <a:t>用户也可以限定在该机构的访问权限内搜索</a:t>
            </a:r>
            <a:endParaRPr lang="en-US" dirty="0">
              <a:latin typeface="SimSun" pitchFamily="2" charset="-122"/>
              <a:ea typeface="SimSun" pitchFamily="2" charset="-122"/>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34025" y="1436689"/>
            <a:ext cx="3530601" cy="4906962"/>
          </a:xfrm>
        </p:spPr>
        <p:txBody>
          <a:bodyPr/>
          <a:lstStyle/>
          <a:p>
            <a:pPr eaLnBrk="0" hangingPunct="0">
              <a:spcBef>
                <a:spcPct val="30000"/>
              </a:spcBef>
              <a:defRPr/>
            </a:pPr>
            <a:r>
              <a:rPr lang="zh-CN" altLang="en-US" dirty="0">
                <a:latin typeface="宋体" pitchFamily="2" charset="-122"/>
                <a:ea typeface="宋体" pitchFamily="2" charset="-122"/>
              </a:rPr>
              <a:t>在页面左方的框中，浏览功能按</a:t>
            </a:r>
            <a:r>
              <a:rPr lang="zh-CN" altLang="en-US" kern="0" dirty="0">
                <a:latin typeface="宋体" pitchFamily="2" charset="-122"/>
                <a:ea typeface="宋体" pitchFamily="2" charset="-122"/>
              </a:rPr>
              <a:t>学科分类</a:t>
            </a:r>
            <a:endParaRPr lang="en-US"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如果您点击某个学科，您将会进入到该学科的新页面</a:t>
            </a:r>
            <a:endParaRPr lang="en-US" kern="0" dirty="0">
              <a:latin typeface="宋体" pitchFamily="2" charset="-122"/>
              <a:ea typeface="宋体" pitchFamily="2" charset="-122"/>
            </a:endParaRPr>
          </a:p>
          <a:p>
            <a:pPr eaLnBrk="0" hangingPunct="0">
              <a:spcBef>
                <a:spcPct val="30000"/>
              </a:spcBef>
              <a:defRPr/>
            </a:pPr>
            <a:endParaRPr lang="en-US" dirty="0">
              <a:latin typeface="宋体" pitchFamily="2" charset="-122"/>
              <a:ea typeface="宋体" pitchFamily="2" charset="-122"/>
            </a:endParaRPr>
          </a:p>
          <a:p>
            <a:pPr eaLnBrk="0" hangingPunct="0">
              <a:spcBef>
                <a:spcPct val="30000"/>
              </a:spcBef>
              <a:defRPr/>
            </a:pPr>
            <a:r>
              <a:rPr lang="zh-CN" altLang="en-US" dirty="0">
                <a:latin typeface="宋体" pitchFamily="2" charset="-122"/>
                <a:ea typeface="宋体" pitchFamily="2" charset="-122"/>
              </a:rPr>
              <a:t>您也可以按内容的类型来浏览</a:t>
            </a:r>
            <a:r>
              <a:rPr lang="en-US" dirty="0">
                <a:latin typeface="宋体" pitchFamily="2" charset="-122"/>
                <a:ea typeface="宋体" pitchFamily="2" charset="-122"/>
              </a:rPr>
              <a:t> </a:t>
            </a:r>
            <a:r>
              <a:rPr lang="en-US" kern="0" dirty="0">
                <a:latin typeface="宋体" pitchFamily="2" charset="-122"/>
                <a:ea typeface="宋体" pitchFamily="2" charset="-122"/>
              </a:rPr>
              <a:t> </a:t>
            </a:r>
          </a:p>
          <a:p>
            <a:pPr>
              <a:spcBef>
                <a:spcPct val="30000"/>
              </a:spcBef>
              <a:buClr>
                <a:schemeClr val="accent6"/>
              </a:buClr>
              <a:defRPr/>
            </a:pPr>
            <a:r>
              <a:rPr lang="zh-CN" altLang="en-US" dirty="0">
                <a:latin typeface="宋体" pitchFamily="2" charset="-122"/>
                <a:ea typeface="宋体" pitchFamily="2" charset="-122"/>
              </a:rPr>
              <a:t>在学科导航框的下方，您可以找到详细的内容类型</a:t>
            </a:r>
            <a:r>
              <a:rPr lang="en-US" dirty="0">
                <a:latin typeface="宋体" pitchFamily="2" charset="-122"/>
                <a:ea typeface="宋体" pitchFamily="2" charset="-122"/>
              </a:rPr>
              <a:t>:</a:t>
            </a:r>
            <a:br>
              <a:rPr lang="en-US" dirty="0">
                <a:latin typeface="宋体" pitchFamily="2" charset="-122"/>
                <a:ea typeface="宋体" pitchFamily="2" charset="-122"/>
              </a:rPr>
            </a:br>
            <a:endParaRPr 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（期刊）文章</a:t>
            </a:r>
            <a:endParaRPr 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 参考文献</a:t>
            </a:r>
            <a:endParaRPr lang="en-US" altLang="en-US" dirty="0">
              <a:latin typeface="宋体" pitchFamily="2" charset="-122"/>
              <a:ea typeface="宋体" pitchFamily="2" charset="-122"/>
            </a:endParaRPr>
          </a:p>
          <a:p>
            <a:pPr marL="371475" lvl="1" indent="-285750">
              <a:lnSpc>
                <a:spcPct val="100000"/>
              </a:lnSpc>
              <a:spcBef>
                <a:spcPct val="30000"/>
              </a:spcBef>
              <a:buClr>
                <a:schemeClr val="accent6"/>
              </a:buClr>
              <a:buSzTx/>
              <a:buFont typeface="宋体" pitchFamily="2" charset="-122"/>
              <a:buChar char="‐"/>
              <a:defRPr/>
            </a:pPr>
            <a:r>
              <a:rPr lang="en-US" dirty="0">
                <a:latin typeface="宋体" pitchFamily="2" charset="-122"/>
                <a:ea typeface="宋体" pitchFamily="2" charset="-122"/>
              </a:rPr>
              <a:t> (</a:t>
            </a:r>
            <a:r>
              <a:rPr lang="zh-CN" altLang="en-US" dirty="0">
                <a:latin typeface="宋体" pitchFamily="2" charset="-122"/>
                <a:ea typeface="宋体" pitchFamily="2" charset="-122"/>
              </a:rPr>
              <a:t>图书</a:t>
            </a:r>
            <a:r>
              <a:rPr lang="en-US" dirty="0">
                <a:latin typeface="宋体" pitchFamily="2" charset="-122"/>
                <a:ea typeface="宋体" pitchFamily="2" charset="-122"/>
              </a:rPr>
              <a:t>) </a:t>
            </a:r>
            <a:r>
              <a:rPr lang="zh-CN" altLang="en-US" dirty="0">
                <a:latin typeface="宋体" pitchFamily="2" charset="-122"/>
                <a:ea typeface="宋体" pitchFamily="2" charset="-122"/>
              </a:rPr>
              <a:t>章节</a:t>
            </a:r>
          </a:p>
          <a:p>
            <a:pPr marL="371475" lvl="1" indent="-285750">
              <a:lnSpc>
                <a:spcPct val="100000"/>
              </a:lnSpc>
              <a:spcBef>
                <a:spcPct val="30000"/>
              </a:spcBef>
              <a:buClr>
                <a:schemeClr val="accent6"/>
              </a:buClr>
              <a:buSzTx/>
              <a:buFont typeface="宋体" pitchFamily="2" charset="-122"/>
              <a:buChar char="‐"/>
              <a:defRPr/>
            </a:pPr>
            <a:r>
              <a:rPr lang="zh-CN" altLang="en-US" dirty="0">
                <a:latin typeface="宋体" pitchFamily="2" charset="-122"/>
                <a:ea typeface="宋体" pitchFamily="2" charset="-122"/>
              </a:rPr>
              <a:t> 实验室指南</a:t>
            </a:r>
            <a:endParaRPr lang="en-US"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smtClean="0"/>
              <a:t>浏览</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53" y="1499623"/>
            <a:ext cx="4422294" cy="4758301"/>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881840" y="2271718"/>
            <a:ext cx="1386872" cy="3092563"/>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7"/>
          <p:cNvSpPr/>
          <p:nvPr/>
        </p:nvSpPr>
        <p:spPr bwMode="auto">
          <a:xfrm>
            <a:off x="2307151" y="2322008"/>
            <a:ext cx="2589097" cy="63915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Abgerundetes Rechteck 7"/>
          <p:cNvSpPr/>
          <p:nvPr/>
        </p:nvSpPr>
        <p:spPr bwMode="auto">
          <a:xfrm>
            <a:off x="881840" y="5378570"/>
            <a:ext cx="1425311" cy="85214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838209" y="1928008"/>
            <a:ext cx="3171826" cy="2259080"/>
          </a:xfrm>
        </p:spPr>
        <p:txBody>
          <a:bodyPr/>
          <a:lstStyle/>
          <a:p>
            <a:pPr lvl="0">
              <a:spcBef>
                <a:spcPct val="30000"/>
              </a:spcBef>
              <a:buClrTx/>
              <a:defRPr/>
            </a:pPr>
            <a:r>
              <a:rPr lang="zh-CN" altLang="en-US" dirty="0">
                <a:latin typeface="宋体" pitchFamily="2" charset="-122"/>
                <a:ea typeface="宋体" pitchFamily="2" charset="-122"/>
              </a:rPr>
              <a:t>您可以在页面右下角找到搜索结果列表</a:t>
            </a:r>
            <a:endParaRPr lang="en-US" dirty="0">
              <a:latin typeface="宋体" pitchFamily="2" charset="-122"/>
              <a:ea typeface="宋体" pitchFamily="2" charset="-122"/>
            </a:endParaRPr>
          </a:p>
          <a:p>
            <a:pPr lvl="0">
              <a:spcBef>
                <a:spcPct val="30000"/>
              </a:spcBef>
              <a:buClrTx/>
              <a:defRPr/>
            </a:pPr>
            <a:r>
              <a:rPr lang="zh-CN" altLang="en-US" dirty="0">
                <a:latin typeface="宋体" pitchFamily="2" charset="-122"/>
                <a:ea typeface="宋体" pitchFamily="2" charset="-122"/>
              </a:rPr>
              <a:t>在默认情况下，将显示所有的搜索结果</a:t>
            </a:r>
            <a:endParaRPr lang="en-US" dirty="0">
              <a:latin typeface="宋体" pitchFamily="2" charset="-122"/>
              <a:ea typeface="宋体" pitchFamily="2" charset="-122"/>
            </a:endParaRPr>
          </a:p>
          <a:p>
            <a:pPr>
              <a:spcBef>
                <a:spcPct val="30000"/>
              </a:spcBef>
              <a:buClrTx/>
              <a:defRPr/>
            </a:pPr>
            <a:r>
              <a:rPr lang="zh-CN" altLang="en-US" dirty="0">
                <a:latin typeface="宋体" pitchFamily="2" charset="-122"/>
                <a:ea typeface="宋体" pitchFamily="2" charset="-122"/>
              </a:rPr>
              <a:t>如果您只想看到权限范围内的搜索结果，取消黄色框上的勾选</a:t>
            </a:r>
            <a:endParaRPr lang="en-US" altLang="en-US"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sz="2800" dirty="0">
                <a:solidFill>
                  <a:schemeClr val="accent6"/>
                </a:solidFill>
                <a:latin typeface="宋体" pitchFamily="2" charset="-122"/>
                <a:ea typeface="宋体" pitchFamily="2" charset="-122"/>
              </a:rPr>
              <a:t>搜索</a:t>
            </a:r>
            <a:r>
              <a:rPr lang="zh-CN" altLang="en-US" dirty="0" smtClean="0"/>
              <a:t>结果</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311" y="1496568"/>
            <a:ext cx="4602989" cy="4744882"/>
          </a:xfrm>
          <a:prstGeom prst="rect">
            <a:avLst/>
          </a:prstGeom>
          <a:ln>
            <a:noFill/>
          </a:ln>
          <a:effectLst>
            <a:outerShdw blurRad="292100" dist="139700" dir="2700000" algn="tl" rotWithShape="0">
              <a:srgbClr val="333333">
                <a:alpha val="65000"/>
              </a:srgbClr>
            </a:outerShdw>
          </a:effectLst>
        </p:spPr>
      </p:pic>
      <p:sp>
        <p:nvSpPr>
          <p:cNvPr id="6" name="Abgerundetes Rechteck 10"/>
          <p:cNvSpPr/>
          <p:nvPr/>
        </p:nvSpPr>
        <p:spPr bwMode="auto">
          <a:xfrm>
            <a:off x="869188" y="2296667"/>
            <a:ext cx="1102980" cy="35206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10"/>
          <p:cNvSpPr/>
          <p:nvPr/>
        </p:nvSpPr>
        <p:spPr bwMode="auto">
          <a:xfrm>
            <a:off x="1974596" y="2684779"/>
            <a:ext cx="3456000" cy="3564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667500" y="1436688"/>
            <a:ext cx="2397126" cy="1822037"/>
          </a:xfrm>
        </p:spPr>
        <p:txBody>
          <a:bodyPr/>
          <a:lstStyle/>
          <a:p>
            <a:pPr>
              <a:spcBef>
                <a:spcPct val="30000"/>
              </a:spcBef>
              <a:buClrTx/>
              <a:defRPr/>
            </a:pPr>
            <a:r>
              <a:rPr lang="en-US" dirty="0">
                <a:solidFill>
                  <a:schemeClr val="accent6"/>
                </a:solidFill>
                <a:latin typeface="Calibri" pitchFamily="34" charset="0"/>
                <a:cs typeface="Calibri" pitchFamily="34" charset="0"/>
              </a:rPr>
              <a:t>Preview-only </a:t>
            </a:r>
            <a:r>
              <a:rPr lang="zh-CN" altLang="en-US" dirty="0" smtClean="0">
                <a:solidFill>
                  <a:schemeClr val="accent6"/>
                </a:solidFill>
                <a:latin typeface="Calibri" pitchFamily="34" charset="0"/>
                <a:cs typeface="Calibri" pitchFamily="34" charset="0"/>
              </a:rPr>
              <a:t>结果</a:t>
            </a:r>
            <a:endParaRPr lang="en-US" altLang="zh-CN" dirty="0" smtClean="0">
              <a:solidFill>
                <a:schemeClr val="accent6"/>
              </a:solidFill>
              <a:latin typeface="Calibri" pitchFamily="34" charset="0"/>
              <a:cs typeface="Calibri" pitchFamily="34" charset="0"/>
            </a:endParaRPr>
          </a:p>
          <a:p>
            <a:pPr>
              <a:spcBef>
                <a:spcPct val="30000"/>
              </a:spcBef>
              <a:buClrTx/>
              <a:defRPr/>
            </a:pPr>
            <a:r>
              <a:rPr lang="en-US" b="0" dirty="0" smtClean="0">
                <a:latin typeface="Calibri" pitchFamily="34" charset="0"/>
                <a:cs typeface="Calibri" pitchFamily="34" charset="0"/>
              </a:rPr>
              <a:t>If </a:t>
            </a:r>
            <a:r>
              <a:rPr lang="en-US" b="0" dirty="0">
                <a:latin typeface="Calibri" pitchFamily="34" charset="0"/>
                <a:cs typeface="Calibri" pitchFamily="34" charset="0"/>
              </a:rPr>
              <a:t>you only want to see only results you have access to uncheck the yellow box above the search filters.</a:t>
            </a: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603" b="1014"/>
          <a:stretch/>
        </p:blipFill>
        <p:spPr>
          <a:xfrm>
            <a:off x="824774" y="1523153"/>
            <a:ext cx="5512526" cy="4681375"/>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564442" y="1523775"/>
            <a:ext cx="476958" cy="369332"/>
          </a:xfrm>
          <a:prstGeom prst="rect">
            <a:avLst/>
          </a:prstGeom>
          <a:noFill/>
        </p:spPr>
        <p:txBody>
          <a:bodyPr wrap="square" rtlCol="0">
            <a:spAutoFit/>
          </a:bodyPr>
          <a:lstStyle/>
          <a:p>
            <a:r>
              <a:rPr lang="de-DE" dirty="0" smtClean="0"/>
              <a:t>(1)</a:t>
            </a:r>
            <a:endParaRPr lang="de-DE" dirty="0"/>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75300" y="1436688"/>
            <a:ext cx="3489326" cy="2631490"/>
          </a:xfrm>
        </p:spPr>
        <p:txBody>
          <a:bodyPr/>
          <a:lstStyle/>
          <a:p>
            <a:pPr lvl="0" defTabSz="914400" eaLnBrk="0" fontAlgn="base" hangingPunct="0">
              <a:spcBef>
                <a:spcPct val="30000"/>
              </a:spcBef>
              <a:spcAft>
                <a:spcPct val="0"/>
              </a:spcAft>
              <a:buClrTx/>
              <a:defRPr/>
            </a:pPr>
            <a:r>
              <a:rPr lang="zh-CN" altLang="en-US" sz="2000" dirty="0">
                <a:solidFill>
                  <a:schemeClr val="accent6"/>
                </a:solidFill>
                <a:latin typeface="宋体" pitchFamily="2" charset="-122"/>
                <a:ea typeface="宋体" pitchFamily="2" charset="-122"/>
              </a:rPr>
              <a:t>搜索结果页面的列表结构</a:t>
            </a:r>
            <a:r>
              <a:rPr lang="en-US" sz="2000" dirty="0">
                <a:solidFill>
                  <a:schemeClr val="accent6"/>
                </a:solidFill>
                <a:latin typeface="宋体" pitchFamily="2" charset="-122"/>
                <a:ea typeface="宋体" pitchFamily="2" charset="-122"/>
              </a:rPr>
              <a:t>:</a:t>
            </a:r>
          </a:p>
          <a:p>
            <a:pPr lvl="0" defTabSz="914400" eaLnBrk="0" fontAlgn="base" hangingPunct="0">
              <a:spcBef>
                <a:spcPct val="30000"/>
              </a:spcBef>
              <a:spcAft>
                <a:spcPct val="0"/>
              </a:spcAft>
              <a:buClrTx/>
              <a:defRPr/>
            </a:pPr>
            <a:endParaRPr lang="en-US" b="0" kern="0" dirty="0">
              <a:solidFill>
                <a:schemeClr val="accent4"/>
              </a:solidFill>
              <a:ea typeface="ヒラギノ角ゴ Pro W3" pitchFamily="-65" charset="-128"/>
              <a:cs typeface="Calibri"/>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内容类型</a:t>
            </a:r>
            <a:endParaRPr lang="en-US" altLang="zh-CN" dirty="0">
              <a:latin typeface="宋体" pitchFamily="2" charset="-122"/>
              <a:ea typeface="宋体" pitchFamily="2" charset="-122"/>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内容标题</a:t>
            </a:r>
            <a:endParaRPr lang="en-US" altLang="zh-CN" dirty="0">
              <a:latin typeface="宋体" pitchFamily="2" charset="-122"/>
              <a:ea typeface="宋体" pitchFamily="2" charset="-122"/>
            </a:endParaRPr>
          </a:p>
          <a:p>
            <a:pPr marL="342900" lvl="0" indent="-342900">
              <a:spcBef>
                <a:spcPct val="30000"/>
              </a:spcBef>
              <a:buClr>
                <a:schemeClr val="accent6"/>
              </a:buClr>
              <a:buAutoNum type="arabicPeriod"/>
              <a:defRPr/>
            </a:pPr>
            <a:r>
              <a:rPr lang="zh-CN" altLang="en-US" dirty="0">
                <a:latin typeface="宋体" pitchFamily="2" charset="-122"/>
                <a:ea typeface="宋体" pitchFamily="2" charset="-122"/>
              </a:rPr>
              <a:t>内容描述</a:t>
            </a:r>
            <a:endParaRPr lang="en-US" altLang="zh-CN" dirty="0">
              <a:latin typeface="宋体" pitchFamily="2" charset="-122"/>
              <a:ea typeface="宋体" pitchFamily="2" charset="-122"/>
            </a:endParaRPr>
          </a:p>
          <a:p>
            <a:pPr marL="342900" lvl="0" indent="-342900">
              <a:spcBef>
                <a:spcPct val="30000"/>
              </a:spcBef>
              <a:buClr>
                <a:schemeClr val="accent6"/>
              </a:buClr>
              <a:buAutoNum type="arabicPeriod"/>
              <a:defRPr/>
            </a:pPr>
            <a:r>
              <a:rPr lang="zh-CN" altLang="en-US" dirty="0">
                <a:latin typeface="宋体" pitchFamily="2" charset="-122"/>
                <a:ea typeface="宋体" pitchFamily="2" charset="-122"/>
              </a:rPr>
              <a:t>所列内容的作者</a:t>
            </a:r>
            <a:endParaRPr lang="en-US" altLang="zh-CN" dirty="0">
              <a:latin typeface="宋体" pitchFamily="2" charset="-122"/>
              <a:ea typeface="宋体" pitchFamily="2" charset="-122"/>
            </a:endParaRPr>
          </a:p>
          <a:p>
            <a:pPr marL="342900" lvl="0" indent="-342900" defTabSz="914400" eaLnBrk="0" fontAlgn="base" hangingPunct="0">
              <a:spcBef>
                <a:spcPct val="30000"/>
              </a:spcBef>
              <a:spcAft>
                <a:spcPct val="0"/>
              </a:spcAft>
              <a:buClr>
                <a:schemeClr val="accent6"/>
              </a:buClr>
              <a:buAutoNum type="arabicPeriod"/>
              <a:defRPr/>
            </a:pPr>
            <a:r>
              <a:rPr lang="zh-CN" altLang="en-US" dirty="0">
                <a:latin typeface="宋体" pitchFamily="2" charset="-122"/>
                <a:ea typeface="宋体" pitchFamily="2" charset="-122"/>
              </a:rPr>
              <a:t>在何处以何种产品形式出版</a:t>
            </a:r>
            <a:endParaRPr lang="en-US" altLang="zh-CN" dirty="0">
              <a:latin typeface="宋体" pitchFamily="2" charset="-122"/>
              <a:ea typeface="宋体" pitchFamily="2" charset="-122"/>
            </a:endParaRPr>
          </a:p>
        </p:txBody>
      </p:sp>
      <p:sp>
        <p:nvSpPr>
          <p:cNvPr id="5" name="Title 4"/>
          <p:cNvSpPr>
            <a:spLocks noGrp="1"/>
          </p:cNvSpPr>
          <p:nvPr>
            <p:ph type="title"/>
          </p:nvPr>
        </p:nvSpPr>
        <p:spPr/>
        <p:txBody>
          <a:bodyPr/>
          <a:lstStyle/>
          <a:p>
            <a:r>
              <a:rPr lang="en-GB" dirty="0" smtClean="0"/>
              <a:t>Search results 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827" t="21868" b="721"/>
          <a:stretch/>
        </p:blipFill>
        <p:spPr>
          <a:xfrm>
            <a:off x="816273" y="1483923"/>
            <a:ext cx="4452302" cy="4789875"/>
          </a:xfrm>
          <a:prstGeom prst="rect">
            <a:avLst/>
          </a:prstGeom>
          <a:ln>
            <a:noFill/>
          </a:ln>
          <a:effectLst>
            <a:outerShdw blurRad="292100" dist="139700" dir="2700000" algn="tl" rotWithShape="0">
              <a:srgbClr val="333333">
                <a:alpha val="65000"/>
              </a:srgbClr>
            </a:outerShdw>
          </a:effectLst>
        </p:spPr>
      </p:pic>
      <p:sp>
        <p:nvSpPr>
          <p:cNvPr id="8" name="Textfeld 5"/>
          <p:cNvSpPr txBox="1"/>
          <p:nvPr/>
        </p:nvSpPr>
        <p:spPr>
          <a:xfrm>
            <a:off x="533908" y="1603248"/>
            <a:ext cx="436338" cy="338554"/>
          </a:xfrm>
          <a:prstGeom prst="rect">
            <a:avLst/>
          </a:prstGeom>
          <a:noFill/>
        </p:spPr>
        <p:txBody>
          <a:bodyPr wrap="none" rtlCol="0">
            <a:spAutoFit/>
          </a:bodyPr>
          <a:lstStyle/>
          <a:p>
            <a:r>
              <a:rPr lang="de-DE" dirty="0" smtClean="0">
                <a:solidFill>
                  <a:schemeClr val="accent4"/>
                </a:solidFill>
              </a:rPr>
              <a:t>(1)</a:t>
            </a:r>
            <a:endParaRPr lang="de-DE" dirty="0">
              <a:solidFill>
                <a:schemeClr val="accent4"/>
              </a:solidFill>
            </a:endParaRPr>
          </a:p>
        </p:txBody>
      </p:sp>
      <p:sp>
        <p:nvSpPr>
          <p:cNvPr id="9" name="Textfeld 6"/>
          <p:cNvSpPr txBox="1"/>
          <p:nvPr/>
        </p:nvSpPr>
        <p:spPr>
          <a:xfrm>
            <a:off x="546608" y="1802158"/>
            <a:ext cx="436338" cy="338554"/>
          </a:xfrm>
          <a:prstGeom prst="rect">
            <a:avLst/>
          </a:prstGeom>
          <a:noFill/>
        </p:spPr>
        <p:txBody>
          <a:bodyPr wrap="none" rtlCol="0">
            <a:spAutoFit/>
          </a:bodyPr>
          <a:lstStyle/>
          <a:p>
            <a:r>
              <a:rPr lang="de-DE" dirty="0" smtClean="0">
                <a:solidFill>
                  <a:schemeClr val="accent4"/>
                </a:solidFill>
              </a:rPr>
              <a:t>(2)</a:t>
            </a:r>
            <a:endParaRPr lang="de-DE" dirty="0">
              <a:solidFill>
                <a:schemeClr val="accent4"/>
              </a:solidFill>
            </a:endParaRPr>
          </a:p>
        </p:txBody>
      </p:sp>
      <p:sp>
        <p:nvSpPr>
          <p:cNvPr id="10" name="Textfeld 8"/>
          <p:cNvSpPr txBox="1"/>
          <p:nvPr/>
        </p:nvSpPr>
        <p:spPr>
          <a:xfrm>
            <a:off x="549182" y="2176046"/>
            <a:ext cx="436338" cy="338554"/>
          </a:xfrm>
          <a:prstGeom prst="rect">
            <a:avLst/>
          </a:prstGeom>
          <a:noFill/>
        </p:spPr>
        <p:txBody>
          <a:bodyPr wrap="none" rtlCol="0">
            <a:spAutoFit/>
          </a:bodyPr>
          <a:lstStyle/>
          <a:p>
            <a:r>
              <a:rPr lang="de-DE" dirty="0" smtClean="0">
                <a:solidFill>
                  <a:schemeClr val="accent4"/>
                </a:solidFill>
              </a:rPr>
              <a:t>(3)</a:t>
            </a:r>
            <a:endParaRPr lang="de-DE" dirty="0">
              <a:solidFill>
                <a:schemeClr val="accent4"/>
              </a:solidFill>
            </a:endParaRPr>
          </a:p>
        </p:txBody>
      </p:sp>
      <p:sp>
        <p:nvSpPr>
          <p:cNvPr id="11" name="Textfeld 9"/>
          <p:cNvSpPr txBox="1"/>
          <p:nvPr/>
        </p:nvSpPr>
        <p:spPr>
          <a:xfrm>
            <a:off x="2173732" y="2242199"/>
            <a:ext cx="436338" cy="338554"/>
          </a:xfrm>
          <a:prstGeom prst="rect">
            <a:avLst/>
          </a:prstGeom>
          <a:noFill/>
        </p:spPr>
        <p:txBody>
          <a:bodyPr wrap="none" rtlCol="0">
            <a:spAutoFit/>
          </a:bodyPr>
          <a:lstStyle/>
          <a:p>
            <a:r>
              <a:rPr lang="de-DE" dirty="0" smtClean="0">
                <a:solidFill>
                  <a:schemeClr val="accent4"/>
                </a:solidFill>
              </a:rPr>
              <a:t>(4)</a:t>
            </a:r>
            <a:endParaRPr lang="de-DE" dirty="0">
              <a:solidFill>
                <a:schemeClr val="accent4"/>
              </a:solidFill>
            </a:endParaRPr>
          </a:p>
        </p:txBody>
      </p:sp>
      <p:sp>
        <p:nvSpPr>
          <p:cNvPr id="12" name="Textfeld 10"/>
          <p:cNvSpPr txBox="1"/>
          <p:nvPr/>
        </p:nvSpPr>
        <p:spPr>
          <a:xfrm>
            <a:off x="559308" y="2393845"/>
            <a:ext cx="513930" cy="369332"/>
          </a:xfrm>
          <a:prstGeom prst="rect">
            <a:avLst/>
          </a:prstGeom>
          <a:noFill/>
        </p:spPr>
        <p:txBody>
          <a:bodyPr wrap="square" rtlCol="0">
            <a:spAutoFit/>
          </a:bodyPr>
          <a:lstStyle/>
          <a:p>
            <a:r>
              <a:rPr lang="de-DE" dirty="0" smtClean="0">
                <a:solidFill>
                  <a:schemeClr val="accent4"/>
                </a:solidFill>
              </a:rPr>
              <a:t>(5)</a:t>
            </a:r>
            <a:endParaRPr lang="de-DE" dirty="0">
              <a:solidFill>
                <a:schemeClr val="accent4"/>
              </a:solidFill>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latin typeface="宋体" pitchFamily="2" charset="-122"/>
                <a:ea typeface="宋体" pitchFamily="2" charset="-122"/>
              </a:rPr>
              <a:t>关于</a:t>
            </a:r>
            <a:r>
              <a:rPr lang="en-GB" dirty="0" err="1" smtClean="0"/>
              <a:t>SpringerLink</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056" y="983669"/>
            <a:ext cx="8276844" cy="300722"/>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4"/>
          </p:nvPr>
        </p:nvSpPr>
        <p:spPr/>
        <p:txBody>
          <a:bodyPr/>
          <a:lstStyle/>
          <a:p>
            <a:endParaRPr lang="en-GB" dirty="0"/>
          </a:p>
        </p:txBody>
      </p:sp>
      <p:pic>
        <p:nvPicPr>
          <p:cNvPr id="8" name="Content Placeholder 3"/>
          <p:cNvPicPr>
            <a:picLocks noGrp="1" noChangeAspect="1"/>
          </p:cNvPicPr>
          <p:nvPr>
            <p:ph idx="4294967295"/>
          </p:nvPr>
        </p:nvPicPr>
        <p:blipFill rotWithShape="1">
          <a:blip r:embed="rId4">
            <a:extLst>
              <a:ext uri="{28A0092B-C50C-407E-A947-70E740481C1C}">
                <a14:useLocalDpi xmlns:a14="http://schemas.microsoft.com/office/drawing/2010/main" val="0"/>
              </a:ext>
            </a:extLst>
          </a:blip>
          <a:srcRect b="45036"/>
          <a:stretch/>
        </p:blipFill>
        <p:spPr>
          <a:xfrm>
            <a:off x="826454" y="1275670"/>
            <a:ext cx="8260396" cy="4885182"/>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1033272" y="976149"/>
            <a:ext cx="5346263" cy="510778"/>
            <a:chOff x="768096" y="997958"/>
            <a:chExt cx="4391153" cy="510778"/>
          </a:xfrm>
        </p:grpSpPr>
        <p:sp>
          <p:nvSpPr>
            <p:cNvPr id="10" name="Rectangle 9"/>
            <p:cNvSpPr/>
            <p:nvPr/>
          </p:nvSpPr>
          <p:spPr bwMode="auto">
            <a:xfrm>
              <a:off x="768096" y="1014984"/>
              <a:ext cx="1133856" cy="292608"/>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sp>
          <p:nvSpPr>
            <p:cNvPr id="11" name="Rounded Rectangular Callout 10"/>
            <p:cNvSpPr/>
            <p:nvPr/>
          </p:nvSpPr>
          <p:spPr bwMode="auto">
            <a:xfrm rot="5400000">
              <a:off x="3458091" y="-192422"/>
              <a:ext cx="510778" cy="2891538"/>
            </a:xfrm>
            <a:prstGeom prst="wedgeRoundRectCallout">
              <a:avLst/>
            </a:prstGeom>
            <a:solidFill>
              <a:srgbClr val="D1DDE9"/>
            </a:solidFill>
            <a:ln w="9525" cap="flat" cmpd="sng" algn="ctr">
              <a:solidFill>
                <a:schemeClr val="hlink"/>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spAutoFit/>
            </a:bodyPr>
            <a:lstStyle/>
            <a:p>
              <a:r>
                <a:rPr lang="zh-CN" altLang="en-US" b="1" dirty="0">
                  <a:latin typeface="Calibri" pitchFamily="34" charset="0"/>
                </a:rPr>
                <a:t>新的</a:t>
              </a:r>
              <a:r>
                <a:rPr lang="en-US" b="1" dirty="0">
                  <a:latin typeface="Calibri" pitchFamily="34" charset="0"/>
                </a:rPr>
                <a:t> URL</a:t>
              </a:r>
              <a:r>
                <a:rPr lang="zh-CN" altLang="en-US" b="1" dirty="0">
                  <a:latin typeface="Calibri" pitchFamily="34" charset="0"/>
                </a:rPr>
                <a:t>地址</a:t>
              </a:r>
              <a:r>
                <a:rPr lang="en-US" b="1" dirty="0" smtClean="0">
                  <a:latin typeface="Calibri" pitchFamily="34" charset="0"/>
                </a:rPr>
                <a:t>: link.springer.com</a:t>
              </a:r>
              <a:endParaRPr lang="en-US" b="1" dirty="0">
                <a:latin typeface="Calibri" pitchFamily="34" charset="0"/>
              </a:endParaRPr>
            </a:p>
          </p:txBody>
        </p:sp>
      </p:grpSp>
    </p:spTree>
    <p:extLst>
      <p:ext uri="{BB962C8B-B14F-4D97-AF65-F5344CB8AC3E}">
        <p14:creationId xmlns:p14="http://schemas.microsoft.com/office/powerpoint/2010/main" val="80180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Search results 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163" t="26078"/>
          <a:stretch/>
        </p:blipFill>
        <p:spPr>
          <a:xfrm>
            <a:off x="854964" y="1491827"/>
            <a:ext cx="4559830" cy="4705774"/>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533400" y="1436116"/>
            <a:ext cx="495018" cy="369332"/>
          </a:xfrm>
          <a:prstGeom prst="rect">
            <a:avLst/>
          </a:prstGeom>
          <a:noFill/>
        </p:spPr>
        <p:txBody>
          <a:bodyPr wrap="square" rtlCol="0">
            <a:spAutoFit/>
          </a:bodyPr>
          <a:lstStyle/>
          <a:p>
            <a:r>
              <a:rPr lang="de-DE" dirty="0" smtClean="0"/>
              <a:t>(1)</a:t>
            </a:r>
            <a:endParaRPr lang="de-DE" dirty="0"/>
          </a:p>
        </p:txBody>
      </p:sp>
      <p:sp>
        <p:nvSpPr>
          <p:cNvPr id="8" name="Content Placeholder 2"/>
          <p:cNvSpPr txBox="1">
            <a:spLocks/>
          </p:cNvSpPr>
          <p:nvPr/>
        </p:nvSpPr>
        <p:spPr bwMode="auto">
          <a:xfrm>
            <a:off x="6140189" y="1628801"/>
            <a:ext cx="2935572" cy="37671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l">
              <a:spcBef>
                <a:spcPct val="30000"/>
              </a:spcBef>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内容类型</a:t>
            </a:r>
            <a:endParaRPr kumimoji="0" lang="en-US" sz="1600" b="1" i="0" u="none" strike="noStrike" kern="0" cap="none" spc="0" normalizeH="0" baseline="0" noProof="0" dirty="0" smtClean="0">
              <a:ln>
                <a:noFill/>
              </a:ln>
              <a:solidFill>
                <a:schemeClr val="tx2">
                  <a:lumMod val="50000"/>
                  <a:lumOff val="50000"/>
                </a:schemeClr>
              </a:solidFill>
              <a:effectLst/>
              <a:uLnTx/>
              <a:uFillTx/>
              <a:latin typeface="宋体" pitchFamily="2" charset="-122"/>
              <a:ea typeface="宋体" pitchFamily="2" charset="-122"/>
              <a:cs typeface="Calibri" pitchFamily="34" charset="0"/>
            </a:endParaRPr>
          </a:p>
          <a:p>
            <a:pPr marL="0" marR="0" lvl="0" indent="0" algn="l" defTabSz="914400" rtl="0" eaLnBrk="0" fontAlgn="base" latinLnBrk="0" hangingPunct="0">
              <a:lnSpc>
                <a:spcPct val="100000"/>
              </a:lnSpc>
              <a:spcBef>
                <a:spcPct val="30000"/>
              </a:spcBef>
              <a:spcAft>
                <a:spcPct val="0"/>
              </a:spcAft>
              <a:buClrTx/>
              <a:buSzTx/>
              <a:buFont typeface="Times"/>
              <a:buNone/>
              <a:tabLst/>
              <a:defRPr/>
            </a:pPr>
            <a:r>
              <a:rPr kumimoji="0" lang="zh-CN" altLang="en-US" sz="1600" b="0" i="0" u="none" strike="noStrike" kern="0" cap="none" spc="0" normalizeH="0" baseline="0" noProof="0" dirty="0" smtClean="0">
                <a:ln>
                  <a:noFill/>
                </a:ln>
                <a:effectLst/>
                <a:uLnTx/>
                <a:uFillTx/>
                <a:latin typeface="宋体" pitchFamily="2" charset="-122"/>
                <a:ea typeface="宋体" pitchFamily="2" charset="-122"/>
                <a:cs typeface="Calibri" pitchFamily="34" charset="0"/>
              </a:rPr>
              <a:t>搜索结果将会有</a:t>
            </a:r>
            <a:r>
              <a:rPr lang="zh-CN" altLang="en-US" sz="1600" kern="0" dirty="0" smtClean="0">
                <a:latin typeface="宋体" pitchFamily="2" charset="-122"/>
                <a:ea typeface="宋体" pitchFamily="2" charset="-122"/>
                <a:cs typeface="Calibri" pitchFamily="34" charset="0"/>
              </a:rPr>
              <a:t>以下类型</a:t>
            </a:r>
            <a:r>
              <a:rPr kumimoji="0" lang="en-US" sz="1600" b="0" i="0" u="none" strike="noStrike" kern="0" cap="none" spc="0" normalizeH="0" baseline="0" noProof="0" dirty="0" smtClean="0">
                <a:ln>
                  <a:noFill/>
                </a:ln>
                <a:effectLst/>
                <a:uLnTx/>
                <a:uFillTx/>
                <a:latin typeface="宋体" pitchFamily="2" charset="-122"/>
                <a:ea typeface="宋体" pitchFamily="2" charset="-122"/>
                <a:cs typeface="Calibri" pitchFamily="34" charset="0"/>
              </a:rPr>
              <a:t>:</a:t>
            </a:r>
          </a:p>
          <a:p>
            <a:pPr marL="180975" marR="0" lvl="0" indent="-180975" algn="l" defTabSz="914400" rtl="0" eaLnBrk="0" fontAlgn="base" latinLnBrk="0" hangingPunct="0">
              <a:lnSpc>
                <a:spcPct val="100000"/>
              </a:lnSpc>
              <a:spcBef>
                <a:spcPct val="30000"/>
              </a:spcBef>
              <a:spcAft>
                <a:spcPct val="0"/>
              </a:spcAft>
              <a:buClr>
                <a:schemeClr val="accent6"/>
              </a:buClr>
              <a:buSzTx/>
              <a:buFont typeface="Arial" pitchFamily="34" charset="0"/>
              <a:buNone/>
              <a:tabLst/>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较大的分类</a:t>
            </a:r>
            <a:r>
              <a:rPr kumimoji="0" 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a:t>
            </a:r>
          </a:p>
          <a:p>
            <a:pPr marL="180975" marR="0" lvl="0" indent="-180975" algn="l" defTabSz="914400" rtl="0" eaLnBrk="0" fontAlgn="base" latinLnBrk="0" hangingPunct="0">
              <a:lnSpc>
                <a:spcPct val="100000"/>
              </a:lnSpc>
              <a:spcBef>
                <a:spcPct val="30000"/>
              </a:spcBef>
              <a:spcAft>
                <a:spcPct val="0"/>
              </a:spcAft>
              <a:buClr>
                <a:schemeClr val="accent6"/>
              </a:buClr>
              <a:buSzTx/>
              <a:buFont typeface="Arial" pitchFamily="34" charset="0"/>
              <a:buChar char="•"/>
              <a:tabLst/>
              <a:defRPr/>
            </a:pPr>
            <a:r>
              <a:rPr lang="zh-CN" altLang="en-US" sz="1600" kern="0" dirty="0" smtClean="0">
                <a:latin typeface="宋体" pitchFamily="2" charset="-122"/>
                <a:ea typeface="宋体" pitchFamily="2" charset="-122"/>
                <a:cs typeface="Calibri" pitchFamily="34" charset="0"/>
              </a:rPr>
              <a:t>丛书</a:t>
            </a:r>
            <a:r>
              <a:rPr lang="en-US" sz="1600" kern="0" dirty="0" smtClean="0">
                <a:latin typeface="宋体" pitchFamily="2" charset="-122"/>
                <a:ea typeface="宋体" pitchFamily="2" charset="-122"/>
                <a:cs typeface="Calibri" pitchFamily="34" charset="0"/>
              </a:rPr>
              <a:t> (</a:t>
            </a:r>
            <a:r>
              <a:rPr lang="zh-CN" altLang="en-US" sz="1600" kern="0" dirty="0" smtClean="0">
                <a:latin typeface="宋体" pitchFamily="2" charset="-122"/>
                <a:ea typeface="宋体" pitchFamily="2" charset="-122"/>
                <a:cs typeface="Calibri" pitchFamily="34" charset="0"/>
              </a:rPr>
              <a:t>图书</a:t>
            </a:r>
            <a:r>
              <a:rPr lang="en-US" sz="1600" kern="0" dirty="0" smtClean="0">
                <a:latin typeface="宋体" pitchFamily="2" charset="-122"/>
                <a:ea typeface="宋体" pitchFamily="2" charset="-122"/>
                <a:cs typeface="Calibri" pitchFamily="34" charset="0"/>
              </a:rPr>
              <a:t>)</a:t>
            </a: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图书</a:t>
            </a:r>
            <a:r>
              <a:rPr lang="en-US" sz="1600" kern="0" dirty="0" smtClean="0">
                <a:latin typeface="宋体" pitchFamily="2" charset="-122"/>
                <a:ea typeface="宋体" pitchFamily="2" charset="-122"/>
                <a:cs typeface="Calibri" pitchFamily="34" charset="0"/>
              </a:rPr>
              <a:t> (</a:t>
            </a:r>
            <a:r>
              <a:rPr lang="zh-CN" altLang="en-US" sz="1600" dirty="0" smtClean="0">
                <a:latin typeface="宋体" pitchFamily="2" charset="-122"/>
                <a:ea typeface="宋体" pitchFamily="2" charset="-122"/>
              </a:rPr>
              <a:t>章节或指南</a:t>
            </a:r>
            <a:r>
              <a:rPr lang="en-US" sz="1600" kern="0" dirty="0" smtClean="0">
                <a:latin typeface="宋体" pitchFamily="2" charset="-122"/>
                <a:ea typeface="宋体" pitchFamily="2" charset="-122"/>
                <a:cs typeface="Calibri" pitchFamily="34" charset="0"/>
              </a:rPr>
              <a:t>)</a:t>
            </a:r>
          </a:p>
          <a:p>
            <a:pPr marL="180975" lvl="0" indent="-180975" algn="l">
              <a:spcBef>
                <a:spcPct val="30000"/>
              </a:spcBef>
              <a:buClr>
                <a:schemeClr val="accent6"/>
              </a:buClr>
              <a:buFont typeface="Arial" pitchFamily="34" charset="0"/>
              <a:buChar char="•"/>
              <a:defRPr/>
            </a:pPr>
            <a:r>
              <a:rPr lang="zh-CN" altLang="en-US" sz="1600" dirty="0" smtClean="0">
                <a:latin typeface="宋体" pitchFamily="2" charset="-122"/>
                <a:ea typeface="宋体" pitchFamily="2" charset="-122"/>
              </a:rPr>
              <a:t>期刊（文章）</a:t>
            </a:r>
            <a:endParaRPr lang="en-US" altLang="zh-CN" sz="1600" dirty="0" smtClean="0">
              <a:latin typeface="宋体" pitchFamily="2" charset="-122"/>
              <a:ea typeface="宋体" pitchFamily="2" charset="-122"/>
            </a:endParaRP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参考工具书</a:t>
            </a:r>
            <a:endParaRPr lang="en-US" sz="1600" kern="0" dirty="0" smtClean="0">
              <a:latin typeface="宋体" pitchFamily="2" charset="-122"/>
              <a:ea typeface="宋体" pitchFamily="2" charset="-122"/>
              <a:cs typeface="Calibri" pitchFamily="34" charset="0"/>
            </a:endParaRPr>
          </a:p>
          <a:p>
            <a:pPr marL="180975" marR="0" lvl="0" indent="-180975" algn="l" defTabSz="914400" rtl="0" eaLnBrk="0" fontAlgn="base" latinLnBrk="0" hangingPunct="0">
              <a:lnSpc>
                <a:spcPct val="100000"/>
              </a:lnSpc>
              <a:spcBef>
                <a:spcPct val="30000"/>
              </a:spcBef>
              <a:spcAft>
                <a:spcPct val="0"/>
              </a:spcAft>
              <a:buClr>
                <a:schemeClr val="accent6"/>
              </a:buClr>
              <a:buSzTx/>
              <a:tabLst/>
              <a:defRPr/>
            </a:pPr>
            <a:r>
              <a:rPr kumimoji="0" lang="zh-CN" alt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细分</a:t>
            </a:r>
            <a:r>
              <a:rPr kumimoji="0" lang="en-US" sz="1600" b="1" i="0" u="none" strike="noStrike" kern="0" cap="none" spc="0" normalizeH="0" baseline="0" noProof="0" dirty="0" smtClean="0">
                <a:ln>
                  <a:noFill/>
                </a:ln>
                <a:solidFill>
                  <a:schemeClr val="accent6"/>
                </a:solidFill>
                <a:effectLst/>
                <a:uLnTx/>
                <a:uFillTx/>
                <a:latin typeface="宋体" pitchFamily="2" charset="-122"/>
                <a:ea typeface="宋体" pitchFamily="2" charset="-122"/>
                <a:cs typeface="Calibri" pitchFamily="34" charset="0"/>
              </a:rPr>
              <a:t>:</a:t>
            </a: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章节</a:t>
            </a:r>
            <a:endParaRPr lang="en-US" altLang="zh-CN" sz="1600" kern="0" dirty="0" smtClean="0">
              <a:latin typeface="宋体" pitchFamily="2" charset="-122"/>
              <a:ea typeface="宋体" pitchFamily="2" charset="-122"/>
              <a:cs typeface="Calibri" pitchFamily="34" charset="0"/>
            </a:endParaRP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指南</a:t>
            </a:r>
            <a:endParaRPr lang="en-US" altLang="zh-CN" sz="1600" kern="0" dirty="0" smtClean="0">
              <a:latin typeface="宋体" pitchFamily="2" charset="-122"/>
              <a:ea typeface="宋体" pitchFamily="2" charset="-122"/>
              <a:cs typeface="Calibri" pitchFamily="34" charset="0"/>
            </a:endParaRPr>
          </a:p>
          <a:p>
            <a:pPr marL="180975"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文章</a:t>
            </a:r>
            <a:endParaRPr lang="en-US" altLang="zh-CN" sz="1600" kern="0" dirty="0" smtClean="0">
              <a:latin typeface="宋体" pitchFamily="2" charset="-122"/>
              <a:ea typeface="宋体" pitchFamily="2" charset="-122"/>
              <a:cs typeface="Calibri" pitchFamily="34" charset="0"/>
            </a:endParaRPr>
          </a:p>
          <a:p>
            <a:pPr marL="180975" lvl="0"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cs typeface="Calibri" pitchFamily="34" charset="0"/>
              </a:rPr>
              <a:t>参考工具书条目</a:t>
            </a:r>
            <a:endParaRPr lang="en-US" sz="1600" kern="0" dirty="0" smtClean="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956300" y="1436688"/>
            <a:ext cx="3108326" cy="2926955"/>
          </a:xfrm>
        </p:spPr>
        <p:txBody>
          <a:bodyPr/>
          <a:lstStyle/>
          <a:p>
            <a:pPr>
              <a:spcBef>
                <a:spcPct val="30000"/>
              </a:spcBef>
              <a:buClrTx/>
              <a:defRPr/>
            </a:pPr>
            <a:r>
              <a:rPr lang="zh-CN" altLang="en-US" dirty="0">
                <a:solidFill>
                  <a:schemeClr val="accent6"/>
                </a:solidFill>
                <a:latin typeface="宋体" pitchFamily="2" charset="-122"/>
                <a:ea typeface="宋体" pitchFamily="2" charset="-122"/>
              </a:rPr>
              <a:t>聚类选项</a:t>
            </a:r>
            <a:r>
              <a:rPr lang="en-US" dirty="0">
                <a:solidFill>
                  <a:schemeClr val="accent6"/>
                </a:solidFill>
                <a:latin typeface="宋体" pitchFamily="2" charset="-122"/>
                <a:ea typeface="宋体" pitchFamily="2" charset="-122"/>
              </a:rPr>
              <a:t>:</a:t>
            </a:r>
          </a:p>
          <a:p>
            <a:pPr>
              <a:spcBef>
                <a:spcPct val="30000"/>
              </a:spcBef>
              <a:buClrTx/>
              <a:defRPr/>
            </a:pPr>
            <a:r>
              <a:rPr lang="zh-CN" altLang="en-US" dirty="0">
                <a:latin typeface="宋体" pitchFamily="2" charset="-122"/>
                <a:ea typeface="宋体" pitchFamily="2" charset="-122"/>
              </a:rPr>
              <a:t>在页面左方有聚类选项帮助您优化搜索结果</a:t>
            </a:r>
            <a:endParaRPr lang="en-US" altLang="zh-CN" dirty="0">
              <a:solidFill>
                <a:schemeClr val="accent4"/>
              </a:solidFill>
              <a:latin typeface="宋体" pitchFamily="2" charset="-122"/>
              <a:ea typeface="宋体" pitchFamily="2" charset="-122"/>
              <a:cs typeface="Calibri" pitchFamily="34" charset="0"/>
            </a:endParaRPr>
          </a:p>
          <a:p>
            <a:pPr>
              <a:spcBef>
                <a:spcPct val="30000"/>
              </a:spcBef>
              <a:buClrTx/>
              <a:defRPr/>
            </a:pPr>
            <a:r>
              <a:rPr lang="zh-CN" altLang="en-US" dirty="0">
                <a:solidFill>
                  <a:schemeClr val="accent6"/>
                </a:solidFill>
                <a:latin typeface="宋体" pitchFamily="2" charset="-122"/>
                <a:ea typeface="宋体" pitchFamily="2" charset="-122"/>
              </a:rPr>
              <a:t>聚类选项包括</a:t>
            </a:r>
            <a:r>
              <a:rPr lang="en-US" dirty="0">
                <a:solidFill>
                  <a:schemeClr val="accent6"/>
                </a:solidFill>
                <a:latin typeface="宋体" pitchFamily="2" charset="-122"/>
                <a:ea typeface="宋体" pitchFamily="2" charset="-122"/>
              </a:rPr>
              <a:t>:</a:t>
            </a:r>
          </a:p>
          <a:p>
            <a:pPr marL="285750" lvl="1" indent="-285750">
              <a:buClr>
                <a:schemeClr val="accent6"/>
              </a:buClr>
              <a:buFont typeface="Arial" pitchFamily="34" charset="0"/>
              <a:buChar char="•"/>
              <a:defRPr/>
            </a:pPr>
            <a:r>
              <a:rPr lang="zh-CN" altLang="en-US" dirty="0">
                <a:solidFill>
                  <a:schemeClr val="accent4"/>
                </a:solidFill>
                <a:latin typeface="宋体" pitchFamily="2" charset="-122"/>
                <a:ea typeface="宋体" pitchFamily="2" charset="-122"/>
                <a:cs typeface="Calibri" pitchFamily="34" charset="0"/>
              </a:rPr>
              <a:t>内容类型</a:t>
            </a:r>
          </a:p>
          <a:p>
            <a:pPr marL="285750" lvl="1" indent="-285750">
              <a:buClr>
                <a:schemeClr val="accent6"/>
              </a:buClr>
              <a:buFont typeface="Arial" pitchFamily="34" charset="0"/>
              <a:buChar char="•"/>
              <a:defRPr/>
            </a:pPr>
            <a:r>
              <a:rPr lang="zh-CN" altLang="en-US" dirty="0" smtClean="0">
                <a:solidFill>
                  <a:schemeClr val="accent4"/>
                </a:solidFill>
                <a:latin typeface="宋体" pitchFamily="2" charset="-122"/>
                <a:ea typeface="宋体" pitchFamily="2" charset="-122"/>
                <a:cs typeface="Calibri" pitchFamily="34" charset="0"/>
              </a:rPr>
              <a:t>学科</a:t>
            </a:r>
            <a:endParaRPr lang="zh-CN" altLang="en-US" dirty="0">
              <a:solidFill>
                <a:schemeClr val="accent4"/>
              </a:solidFill>
              <a:latin typeface="宋体" pitchFamily="2" charset="-122"/>
              <a:ea typeface="宋体" pitchFamily="2" charset="-122"/>
              <a:cs typeface="Calibri" pitchFamily="34" charset="0"/>
            </a:endParaRPr>
          </a:p>
          <a:p>
            <a:pPr marL="285750" lvl="1" indent="-285750">
              <a:buClr>
                <a:schemeClr val="accent6"/>
              </a:buClr>
              <a:buFont typeface="Arial" pitchFamily="34" charset="0"/>
              <a:buChar char="•"/>
              <a:defRPr/>
            </a:pPr>
            <a:r>
              <a:rPr lang="zh-CN" altLang="en-US" dirty="0" smtClean="0">
                <a:solidFill>
                  <a:schemeClr val="accent4"/>
                </a:solidFill>
                <a:latin typeface="宋体" pitchFamily="2" charset="-122"/>
                <a:ea typeface="宋体" pitchFamily="2" charset="-122"/>
                <a:cs typeface="Calibri" pitchFamily="34" charset="0"/>
              </a:rPr>
              <a:t>子</a:t>
            </a:r>
            <a:r>
              <a:rPr lang="zh-CN" altLang="en-US" dirty="0">
                <a:solidFill>
                  <a:schemeClr val="accent4"/>
                </a:solidFill>
                <a:latin typeface="宋体" pitchFamily="2" charset="-122"/>
                <a:ea typeface="宋体" pitchFamily="2" charset="-122"/>
                <a:cs typeface="Calibri" pitchFamily="34" charset="0"/>
              </a:rPr>
              <a:t>学科</a:t>
            </a:r>
          </a:p>
          <a:p>
            <a:pPr marL="285750" lvl="1" indent="-285750">
              <a:buClr>
                <a:schemeClr val="accent6"/>
              </a:buClr>
              <a:buFont typeface="Arial" pitchFamily="34" charset="0"/>
              <a:buChar char="•"/>
              <a:defRPr/>
            </a:pPr>
            <a:r>
              <a:rPr lang="zh-CN" altLang="en-US" b="0" dirty="0" smtClean="0">
                <a:solidFill>
                  <a:schemeClr val="accent4"/>
                </a:solidFill>
                <a:latin typeface="宋体" pitchFamily="2" charset="-122"/>
                <a:ea typeface="宋体" pitchFamily="2" charset="-122"/>
                <a:cs typeface="Calibri" pitchFamily="34" charset="0"/>
              </a:rPr>
              <a:t>语言</a:t>
            </a:r>
            <a:endParaRPr lang="en-US" b="0" dirty="0">
              <a:solidFill>
                <a:schemeClr val="accent4"/>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60"/>
          <a:stretch/>
        </p:blipFill>
        <p:spPr>
          <a:xfrm>
            <a:off x="846836" y="1442212"/>
            <a:ext cx="4728464" cy="482742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868723" y="2794000"/>
            <a:ext cx="1188677" cy="3470173"/>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63" y="1517397"/>
            <a:ext cx="5352137" cy="33586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4"/>
          </p:nvPr>
        </p:nvSpPr>
        <p:spPr>
          <a:xfrm>
            <a:off x="6426200" y="1436688"/>
            <a:ext cx="2638426" cy="2856167"/>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排序选项</a:t>
            </a:r>
            <a:endParaRPr lang="en-US" kern="0" dirty="0" smtClean="0">
              <a:solidFill>
                <a:schemeClr val="accent6"/>
              </a:solidFill>
              <a:latin typeface="宋体" pitchFamily="2" charset="-122"/>
              <a:ea typeface="宋体" pitchFamily="2" charset="-122"/>
              <a:cs typeface="Calibri" pitchFamily="34" charset="0"/>
            </a:endParaRPr>
          </a:p>
          <a:p>
            <a:pPr eaLnBrk="0" hangingPunct="0">
              <a:spcBef>
                <a:spcPct val="30000"/>
              </a:spcBef>
              <a:defRPr/>
            </a:pPr>
            <a:r>
              <a:rPr lang="zh-CN" altLang="en-US" b="0" kern="0" dirty="0" smtClean="0">
                <a:latin typeface="宋体" pitchFamily="2" charset="-122"/>
                <a:ea typeface="宋体" pitchFamily="2" charset="-122"/>
                <a:cs typeface="Calibri" pitchFamily="34" charset="0"/>
              </a:rPr>
              <a:t>默认条件下，检索结果按照出版顺序排序，更多的排序选项包括</a:t>
            </a:r>
            <a:r>
              <a:rPr lang="en-US" b="0" kern="0" dirty="0" smtClean="0">
                <a:latin typeface="宋体" pitchFamily="2" charset="-122"/>
                <a:ea typeface="宋体" pitchFamily="2" charset="-122"/>
                <a:cs typeface="Calibri" pitchFamily="34" charset="0"/>
              </a:rPr>
              <a:t>: </a:t>
            </a:r>
            <a:endParaRPr lang="en-US" b="0" kern="0" dirty="0">
              <a:latin typeface="宋体" pitchFamily="2" charset="-122"/>
              <a:ea typeface="宋体" pitchFamily="2" charset="-122"/>
              <a:cs typeface="Calibri" pitchFamily="34" charset="0"/>
            </a:endParaRPr>
          </a:p>
          <a:p>
            <a:pPr marL="180975" indent="-180975" eaLnBrk="0" hangingPunct="0">
              <a:spcBef>
                <a:spcPct val="30000"/>
              </a:spcBef>
              <a:buClr>
                <a:schemeClr val="accent6"/>
              </a:buClr>
              <a:buFont typeface="Arial" pitchFamily="34" charset="0"/>
              <a:buChar char="•"/>
              <a:defRPr/>
            </a:pPr>
            <a:r>
              <a:rPr lang="en-US" b="0" kern="0" dirty="0">
                <a:latin typeface="宋体" pitchFamily="2" charset="-122"/>
                <a:ea typeface="宋体" pitchFamily="2" charset="-122"/>
                <a:cs typeface="Calibri" pitchFamily="34" charset="0"/>
              </a:rPr>
              <a:t> </a:t>
            </a:r>
            <a:r>
              <a:rPr lang="zh-CN" altLang="en-US" b="0" kern="0" dirty="0" smtClean="0">
                <a:latin typeface="宋体" pitchFamily="2" charset="-122"/>
                <a:ea typeface="宋体" pitchFamily="2" charset="-122"/>
                <a:cs typeface="Calibri" pitchFamily="34" charset="0"/>
              </a:rPr>
              <a:t>按最新出版排序</a:t>
            </a:r>
            <a:endParaRPr lang="en-US" altLang="zh-CN" b="0" kern="0" dirty="0" smtClean="0">
              <a:latin typeface="宋体" pitchFamily="2" charset="-122"/>
              <a:ea typeface="宋体" pitchFamily="2" charset="-122"/>
              <a:cs typeface="Calibri" pitchFamily="34" charset="0"/>
            </a:endParaRPr>
          </a:p>
          <a:p>
            <a:pPr marL="180975" indent="-180975" eaLnBrk="0" hangingPunct="0">
              <a:spcBef>
                <a:spcPct val="30000"/>
              </a:spcBef>
              <a:buClr>
                <a:schemeClr val="accent6"/>
              </a:buClr>
              <a:buFont typeface="Arial" pitchFamily="34" charset="0"/>
              <a:buChar char="•"/>
              <a:defRPr/>
            </a:pPr>
            <a:r>
              <a:rPr lang="en-US" b="0" kern="0" dirty="0" smtClean="0">
                <a:latin typeface="宋体" pitchFamily="2" charset="-122"/>
                <a:ea typeface="宋体" pitchFamily="2" charset="-122"/>
                <a:cs typeface="Calibri" pitchFamily="34" charset="0"/>
              </a:rPr>
              <a:t> </a:t>
            </a:r>
            <a:r>
              <a:rPr lang="zh-CN" altLang="en-US" b="0" kern="0" dirty="0" smtClean="0">
                <a:latin typeface="宋体" pitchFamily="2" charset="-122"/>
                <a:ea typeface="宋体" pitchFamily="2" charset="-122"/>
                <a:cs typeface="Calibri" pitchFamily="34" charset="0"/>
              </a:rPr>
              <a:t>按最老出版排序</a:t>
            </a:r>
            <a:endParaRPr lang="en-US" altLang="zh-CN" b="0" kern="0" dirty="0" smtClean="0">
              <a:latin typeface="宋体" pitchFamily="2" charset="-122"/>
              <a:ea typeface="宋体" pitchFamily="2" charset="-122"/>
              <a:cs typeface="Calibri" pitchFamily="34" charset="0"/>
            </a:endParaRPr>
          </a:p>
          <a:p>
            <a:pPr eaLnBrk="0" hangingPunct="0">
              <a:spcBef>
                <a:spcPct val="30000"/>
              </a:spcBef>
              <a:buClr>
                <a:schemeClr val="accent6"/>
              </a:buClr>
              <a:defRPr/>
            </a:pPr>
            <a:r>
              <a:rPr lang="zh-CN" altLang="en-US" b="0" kern="0" dirty="0" smtClean="0">
                <a:latin typeface="宋体" pitchFamily="2" charset="-122"/>
                <a:ea typeface="宋体" pitchFamily="2" charset="-122"/>
                <a:cs typeface="Calibri" pitchFamily="34" charset="0"/>
              </a:rPr>
              <a:t>也可以在某一特定时间段内检索</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59008" y="2341714"/>
            <a:ext cx="3872373" cy="39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310767" y="1992884"/>
            <a:ext cx="3752039" cy="348815"/>
            <a:chOff x="987553" y="2155409"/>
            <a:chExt cx="4023359" cy="402337"/>
          </a:xfrm>
        </p:grpSpPr>
        <p:cxnSp>
          <p:nvCxnSpPr>
            <p:cNvPr id="8" name="Elbow Connector 7"/>
            <p:cNvCxnSpPr/>
            <p:nvPr/>
          </p:nvCxnSpPr>
          <p:spPr bwMode="auto">
            <a:xfrm>
              <a:off x="3291840" y="2155409"/>
              <a:ext cx="1719072" cy="402337"/>
            </a:xfrm>
            <a:prstGeom prst="bentConnector3">
              <a:avLst/>
            </a:prstGeom>
            <a:solidFill>
              <a:srgbClr val="D1DDE9"/>
            </a:solidFill>
            <a:ln w="38100" cap="flat" cmpd="sng" algn="ctr">
              <a:solidFill>
                <a:schemeClr val="accent6"/>
              </a:solidFill>
              <a:prstDash val="solid"/>
              <a:round/>
              <a:headEnd type="none" w="med" len="med"/>
              <a:tailEnd type="none" w="med" len="med"/>
            </a:ln>
            <a:effectLst/>
          </p:spPr>
        </p:cxnSp>
        <p:cxnSp>
          <p:nvCxnSpPr>
            <p:cNvPr id="9" name="Elbow Connector 8"/>
            <p:cNvCxnSpPr/>
            <p:nvPr/>
          </p:nvCxnSpPr>
          <p:spPr bwMode="auto">
            <a:xfrm rot="10800000" flipV="1">
              <a:off x="987553" y="2155409"/>
              <a:ext cx="3014347" cy="399480"/>
            </a:xfrm>
            <a:prstGeom prst="bentConnector3">
              <a:avLst/>
            </a:prstGeom>
            <a:solidFill>
              <a:srgbClr val="D1DDE9"/>
            </a:solidFill>
            <a:ln w="38100" cap="flat" cmpd="sng" algn="ctr">
              <a:solidFill>
                <a:schemeClr val="accent6"/>
              </a:solidFill>
              <a:prstDash val="solid"/>
              <a:round/>
              <a:headEnd type="none" w="med" len="med"/>
              <a:tailEnd type="none" w="med" len="med"/>
            </a:ln>
            <a:effectLst/>
          </p:spPr>
        </p:cxnSp>
      </p:grpSp>
      <p:sp>
        <p:nvSpPr>
          <p:cNvPr id="10" name="Abgerundetes Rechteck 5"/>
          <p:cNvSpPr/>
          <p:nvPr/>
        </p:nvSpPr>
        <p:spPr bwMode="auto">
          <a:xfrm>
            <a:off x="797838" y="1973834"/>
            <a:ext cx="1337708" cy="36359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553199" y="1436688"/>
            <a:ext cx="2863755" cy="3090077"/>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下载文献清单</a:t>
            </a:r>
            <a:r>
              <a:rPr lang="en-US" kern="0" dirty="0">
                <a:solidFill>
                  <a:schemeClr val="accent6"/>
                </a:solidFill>
                <a:latin typeface="宋体" pitchFamily="2" charset="-122"/>
                <a:ea typeface="宋体" pitchFamily="2" charset="-122"/>
                <a:cs typeface="Calibri" pitchFamily="34" charset="0"/>
              </a:rPr>
              <a:t/>
            </a:r>
            <a:br>
              <a:rPr lang="en-US" kern="0" dirty="0">
                <a:solidFill>
                  <a:schemeClr val="accent6"/>
                </a:solidFill>
                <a:latin typeface="宋体" pitchFamily="2" charset="-122"/>
                <a:ea typeface="宋体" pitchFamily="2" charset="-122"/>
                <a:cs typeface="Calibri" pitchFamily="34" charset="0"/>
              </a:rPr>
            </a:br>
            <a:r>
              <a:rPr lang="zh-CN" altLang="en-US" b="0" kern="0" dirty="0">
                <a:latin typeface="宋体" pitchFamily="2" charset="-122"/>
                <a:ea typeface="宋体" pitchFamily="2" charset="-122"/>
                <a:cs typeface="Calibri" pitchFamily="34" charset="0"/>
              </a:rPr>
              <a:t>在分页之上，您将看到一个箭头</a:t>
            </a:r>
            <a:r>
              <a:rPr lang="zh-CN" altLang="en-US" b="0" kern="0" dirty="0" smtClean="0">
                <a:latin typeface="宋体" pitchFamily="2" charset="-122"/>
                <a:ea typeface="宋体" pitchFamily="2" charset="-122"/>
                <a:cs typeface="Calibri" pitchFamily="34" charset="0"/>
              </a:rPr>
              <a:t>，点击即可将</a:t>
            </a:r>
            <a:r>
              <a:rPr lang="zh-CN" altLang="en-US" b="0" kern="0" dirty="0">
                <a:latin typeface="宋体" pitchFamily="2" charset="-122"/>
                <a:ea typeface="宋体" pitchFamily="2" charset="-122"/>
                <a:cs typeface="Calibri" pitchFamily="34" charset="0"/>
              </a:rPr>
              <a:t>搜索结果下载为</a:t>
            </a:r>
            <a:r>
              <a:rPr lang="en-US" altLang="zh-CN" b="0" kern="0" dirty="0">
                <a:latin typeface="宋体" pitchFamily="2" charset="-122"/>
                <a:ea typeface="宋体" pitchFamily="2" charset="-122"/>
                <a:cs typeface="Calibri" pitchFamily="34" charset="0"/>
              </a:rPr>
              <a:t>CSV</a:t>
            </a:r>
            <a:r>
              <a:rPr lang="zh-CN" altLang="en-US" b="0" kern="0" dirty="0">
                <a:latin typeface="宋体" pitchFamily="2" charset="-122"/>
                <a:ea typeface="宋体" pitchFamily="2" charset="-122"/>
                <a:cs typeface="Calibri" pitchFamily="34" charset="0"/>
              </a:rPr>
              <a:t>文件</a:t>
            </a:r>
            <a:r>
              <a:rPr lang="zh-CN" altLang="en-US" b="0" kern="0" dirty="0" smtClean="0">
                <a:latin typeface="宋体" pitchFamily="2" charset="-122"/>
                <a:ea typeface="宋体" pitchFamily="2" charset="-122"/>
                <a:cs typeface="Calibri" pitchFamily="34" charset="0"/>
              </a:rPr>
              <a:t>。</a:t>
            </a:r>
            <a:endParaRPr lang="en-US" altLang="zh-CN" b="0" kern="0" dirty="0">
              <a:latin typeface="宋体" pitchFamily="2" charset="-122"/>
              <a:ea typeface="宋体" pitchFamily="2" charset="-122"/>
              <a:cs typeface="Calibri" pitchFamily="34" charset="0"/>
            </a:endParaRPr>
          </a:p>
          <a:p>
            <a:pPr eaLnBrk="0" hangingPunct="0">
              <a:spcBef>
                <a:spcPct val="30000"/>
              </a:spcBef>
              <a:defRPr/>
            </a:pPr>
            <a:endParaRPr lang="en-US" b="0" kern="0" dirty="0">
              <a:latin typeface="宋体" pitchFamily="2" charset="-122"/>
              <a:ea typeface="宋体" pitchFamily="2" charset="-122"/>
              <a:cs typeface="Calibri" pitchFamily="34" charset="0"/>
            </a:endParaRPr>
          </a:p>
          <a:p>
            <a:pPr eaLnBrk="0" hangingPunct="0">
              <a:spcBef>
                <a:spcPct val="30000"/>
              </a:spcBef>
              <a:defRPr/>
            </a:pPr>
            <a:r>
              <a:rPr lang="zh-HK" altLang="en-US" kern="0" dirty="0">
                <a:solidFill>
                  <a:schemeClr val="accent6"/>
                </a:solidFill>
                <a:latin typeface="宋体" pitchFamily="2" charset="-122"/>
                <a:ea typeface="宋体" pitchFamily="2" charset="-122"/>
                <a:cs typeface="Calibri" pitchFamily="34" charset="0"/>
              </a:rPr>
              <a:t>订阅源</a:t>
            </a:r>
            <a:r>
              <a:rPr lang="en-US" b="0" kern="0" dirty="0">
                <a:solidFill>
                  <a:schemeClr val="accent6"/>
                </a:solidFill>
                <a:latin typeface="宋体" pitchFamily="2" charset="-122"/>
                <a:ea typeface="宋体" pitchFamily="2" charset="-122"/>
                <a:cs typeface="Calibri" pitchFamily="34" charset="0"/>
              </a:rPr>
              <a:t/>
            </a:r>
            <a:br>
              <a:rPr lang="en-US" b="0" kern="0" dirty="0">
                <a:solidFill>
                  <a:schemeClr val="accent6"/>
                </a:solidFill>
                <a:latin typeface="宋体" pitchFamily="2" charset="-122"/>
                <a:ea typeface="宋体" pitchFamily="2" charset="-122"/>
                <a:cs typeface="Calibri" pitchFamily="34" charset="0"/>
              </a:rPr>
            </a:br>
            <a:r>
              <a:rPr lang="zh-CN" altLang="en-US" b="0" kern="0" dirty="0" smtClean="0">
                <a:latin typeface="宋体" pitchFamily="2" charset="-122"/>
                <a:ea typeface="宋体" pitchFamily="2" charset="-122"/>
                <a:cs typeface="Calibri" pitchFamily="34" charset="0"/>
              </a:rPr>
              <a:t>您</a:t>
            </a:r>
            <a:r>
              <a:rPr lang="zh-CN" altLang="en-US" b="0" kern="0" dirty="0">
                <a:latin typeface="宋体" pitchFamily="2" charset="-122"/>
                <a:ea typeface="宋体" pitchFamily="2" charset="-122"/>
                <a:cs typeface="Calibri" pitchFamily="34" charset="0"/>
              </a:rPr>
              <a:t>可以通过单击“橙色”按钮订阅搜索结果页面的</a:t>
            </a:r>
            <a:r>
              <a:rPr lang="en-US" altLang="zh-CN" b="0" kern="0" dirty="0">
                <a:latin typeface="宋体" pitchFamily="2" charset="-122"/>
                <a:ea typeface="宋体" pitchFamily="2" charset="-122"/>
                <a:cs typeface="Calibri" pitchFamily="34" charset="0"/>
              </a:rPr>
              <a:t>RSS</a:t>
            </a:r>
            <a:r>
              <a:rPr lang="zh-CN" altLang="en-US" b="0" kern="0" dirty="0">
                <a:latin typeface="宋体" pitchFamily="2" charset="-122"/>
                <a:ea typeface="宋体" pitchFamily="2" charset="-122"/>
                <a:cs typeface="Calibri" pitchFamily="34" charset="0"/>
              </a:rPr>
              <a:t>提要。</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搜索结果页面</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40" y="1530096"/>
            <a:ext cx="5483860" cy="22842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bgerundetes Rechteck 5"/>
          <p:cNvSpPr/>
          <p:nvPr/>
        </p:nvSpPr>
        <p:spPr bwMode="auto">
          <a:xfrm>
            <a:off x="5570601" y="1493520"/>
            <a:ext cx="702844" cy="342939"/>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304118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97087" y="2117259"/>
            <a:ext cx="1749426" cy="1107996"/>
          </a:xfrm>
        </p:spPr>
        <p:txBody>
          <a:bodyPr/>
          <a:lstStyle/>
          <a:p>
            <a:pPr eaLnBrk="0" hangingPunct="0">
              <a:spcBef>
                <a:spcPct val="30000"/>
              </a:spcBef>
              <a:defRPr/>
            </a:pPr>
            <a:r>
              <a:rPr lang="zh-CN" altLang="en-US" b="0" kern="0" dirty="0">
                <a:latin typeface="宋体" pitchFamily="2" charset="-122"/>
                <a:ea typeface="宋体" pitchFamily="2" charset="-122"/>
                <a:cs typeface="Calibri" pitchFamily="34" charset="0"/>
              </a:rPr>
              <a:t>在屏幕的左边是一个信封按钮</a:t>
            </a:r>
            <a:r>
              <a:rPr lang="zh-CN" altLang="en-US" b="0" kern="0" dirty="0" smtClean="0">
                <a:latin typeface="宋体" pitchFamily="2" charset="-122"/>
                <a:ea typeface="宋体" pitchFamily="2" charset="-122"/>
                <a:cs typeface="Calibri" pitchFamily="34" charset="0"/>
              </a:rPr>
              <a:t>，点击是一</a:t>
            </a:r>
            <a:r>
              <a:rPr lang="zh-CN" altLang="en-US" b="0" kern="0" dirty="0">
                <a:latin typeface="宋体" pitchFamily="2" charset="-122"/>
                <a:ea typeface="宋体" pitchFamily="2" charset="-122"/>
                <a:cs typeface="Calibri" pitchFamily="34" charset="0"/>
              </a:rPr>
              <a:t>个支持和反馈表</a:t>
            </a:r>
            <a:r>
              <a:rPr lang="zh-CN" altLang="en-US" b="0" kern="0" dirty="0" smtClean="0">
                <a:latin typeface="宋体" pitchFamily="2" charset="-122"/>
                <a:ea typeface="宋体" pitchFamily="2" charset="-122"/>
                <a:cs typeface="Calibri" pitchFamily="34" charset="0"/>
              </a:rPr>
              <a:t>单。</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支持</a:t>
            </a:r>
            <a:r>
              <a:rPr lang="en-GB" dirty="0" smtClean="0"/>
              <a:t> &amp; </a:t>
            </a:r>
            <a:r>
              <a:rPr lang="zh-CN" altLang="en-US" dirty="0" smtClean="0"/>
              <a:t>反馈</a:t>
            </a:r>
            <a:endParaRPr lang="en-GB"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096" b="6594"/>
          <a:stretch/>
        </p:blipFill>
        <p:spPr>
          <a:xfrm>
            <a:off x="853949" y="1504570"/>
            <a:ext cx="6067552" cy="3162680"/>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771248" y="3140052"/>
            <a:ext cx="324000" cy="3240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30992" flipH="1">
            <a:off x="915174" y="2494905"/>
            <a:ext cx="3121575" cy="383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976" t="1915" r="2900" b="2462"/>
          <a:stretch/>
        </p:blipFill>
        <p:spPr>
          <a:xfrm>
            <a:off x="3607561" y="2798064"/>
            <a:ext cx="3486151" cy="3848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smtClean="0"/>
              <a:t>2.0</a:t>
            </a:r>
            <a:endParaRPr lang="en-GB" dirty="0"/>
          </a:p>
        </p:txBody>
      </p:sp>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产品页面</a:t>
            </a:r>
            <a:endParaRPr lang="en-GB" dirty="0">
              <a:latin typeface="宋体" pitchFamily="2" charset="-122"/>
              <a:ea typeface="宋体" pitchFamily="2" charset="-122"/>
            </a:endParaRPr>
          </a:p>
        </p:txBody>
      </p:sp>
      <p:sp>
        <p:nvSpPr>
          <p:cNvPr id="6" name="Text Placeholder 11"/>
          <p:cNvSpPr txBox="1">
            <a:spLocks/>
          </p:cNvSpPr>
          <p:nvPr/>
        </p:nvSpPr>
        <p:spPr>
          <a:xfrm>
            <a:off x="815975" y="1027113"/>
            <a:ext cx="8239126" cy="2991588"/>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产品页面</a:t>
            </a:r>
            <a:r>
              <a:rPr lang="en-US" altLang="zh-CN" kern="0" dirty="0">
                <a:solidFill>
                  <a:schemeClr val="bg1"/>
                </a:solidFill>
                <a:latin typeface="宋体" pitchFamily="2" charset="-122"/>
                <a:ea typeface="宋体" pitchFamily="2" charset="-122"/>
                <a:cs typeface="ヒラギノ角ゴ Pro W3" pitchFamily="-65" charset="-128"/>
              </a:rPr>
              <a:t>-  </a:t>
            </a:r>
            <a:r>
              <a:rPr lang="zh-CN" altLang="en-US" kern="0" dirty="0">
                <a:solidFill>
                  <a:schemeClr val="bg1"/>
                </a:solidFill>
                <a:latin typeface="宋体" pitchFamily="2" charset="-122"/>
                <a:ea typeface="宋体" pitchFamily="2" charset="-122"/>
                <a:cs typeface="ヒラギノ角ゴ Pro W3" pitchFamily="-65" charset="-128"/>
              </a:rPr>
              <a:t>蓝色条状框</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开放获取标记 </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期刊</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图书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参考工具书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丛书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实验指南</a:t>
            </a:r>
          </a:p>
        </p:txBody>
      </p:sp>
    </p:spTree>
    <p:extLst>
      <p:ext uri="{BB962C8B-B14F-4D97-AF65-F5344CB8AC3E}">
        <p14:creationId xmlns:p14="http://schemas.microsoft.com/office/powerpoint/2010/main" val="213796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360669" y="1436688"/>
            <a:ext cx="2703957" cy="1261884"/>
          </a:xfrm>
        </p:spPr>
        <p:txBody>
          <a:bodyPr/>
          <a:lstStyle/>
          <a:p>
            <a:pPr>
              <a:buClr>
                <a:srgbClr val="031D45"/>
              </a:buClr>
            </a:pPr>
            <a:r>
              <a:rPr lang="zh-CN" altLang="en-US" dirty="0" smtClean="0">
                <a:latin typeface="宋体" pitchFamily="2" charset="-122"/>
                <a:ea typeface="宋体" pitchFamily="2" charset="-122"/>
              </a:rPr>
              <a:t>开放</a:t>
            </a:r>
            <a:r>
              <a:rPr lang="zh-CN" altLang="en-US" dirty="0">
                <a:latin typeface="宋体" pitchFamily="2" charset="-122"/>
                <a:ea typeface="宋体" pitchFamily="2" charset="-122"/>
              </a:rPr>
              <a:t>获取标记在以下内容页面显示</a:t>
            </a:r>
            <a:r>
              <a:rPr lang="en-US" dirty="0">
                <a:latin typeface="宋体" pitchFamily="2" charset="-122"/>
                <a:ea typeface="宋体" pitchFamily="2" charset="-122"/>
              </a:rPr>
              <a:t>: </a:t>
            </a:r>
            <a:endParaRPr lang="en-US" dirty="0" smtClean="0">
              <a:latin typeface="宋体" pitchFamily="2" charset="-122"/>
              <a:ea typeface="宋体" pitchFamily="2" charset="-122"/>
            </a:endParaRPr>
          </a:p>
          <a:p>
            <a:pPr marL="342900" indent="-342900">
              <a:buClr>
                <a:schemeClr val="accent4"/>
              </a:buClr>
              <a:buFont typeface="+mj-lt"/>
              <a:buAutoNum type="arabicParenR"/>
            </a:pPr>
            <a:r>
              <a:rPr lang="zh-CN" altLang="en-US" b="0" dirty="0">
                <a:latin typeface="宋体" pitchFamily="2" charset="-122"/>
                <a:ea typeface="宋体" pitchFamily="2" charset="-122"/>
              </a:rPr>
              <a:t>搜索结果页面</a:t>
            </a:r>
          </a:p>
          <a:p>
            <a:pPr marL="342900" indent="-342900">
              <a:buClr>
                <a:schemeClr val="accent4"/>
              </a:buClr>
              <a:buFont typeface="+mj-lt"/>
              <a:buAutoNum type="arabicParenR"/>
            </a:pPr>
            <a:r>
              <a:rPr lang="zh-CN" altLang="en-US" b="0" dirty="0">
                <a:latin typeface="宋体" pitchFamily="2" charset="-122"/>
                <a:ea typeface="宋体" pitchFamily="2" charset="-122"/>
              </a:rPr>
              <a:t>文章</a:t>
            </a:r>
            <a:r>
              <a:rPr lang="en-US" altLang="zh-CN" b="0" dirty="0">
                <a:latin typeface="宋体" pitchFamily="2" charset="-122"/>
                <a:ea typeface="宋体" pitchFamily="2" charset="-122"/>
              </a:rPr>
              <a:t>/</a:t>
            </a:r>
            <a:r>
              <a:rPr lang="zh-CN" altLang="en-US" b="0" dirty="0">
                <a:latin typeface="宋体" pitchFamily="2" charset="-122"/>
                <a:ea typeface="宋体" pitchFamily="2" charset="-122"/>
              </a:rPr>
              <a:t>章节页面</a:t>
            </a:r>
          </a:p>
        </p:txBody>
      </p:sp>
      <p:sp>
        <p:nvSpPr>
          <p:cNvPr id="5" name="Title 4"/>
          <p:cNvSpPr>
            <a:spLocks noGrp="1"/>
          </p:cNvSpPr>
          <p:nvPr>
            <p:ph type="title"/>
          </p:nvPr>
        </p:nvSpPr>
        <p:spPr/>
        <p:txBody>
          <a:bodyPr/>
          <a:lstStyle/>
          <a:p>
            <a:r>
              <a:rPr lang="en-GB" dirty="0" smtClean="0"/>
              <a:t>Open Access Indicators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88" y="1475867"/>
            <a:ext cx="5158729" cy="40730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3931" b="68133"/>
          <a:stretch/>
        </p:blipFill>
        <p:spPr>
          <a:xfrm>
            <a:off x="3654045" y="3943276"/>
            <a:ext cx="5413248" cy="2288360"/>
          </a:xfrm>
          <a:prstGeom prst="rect">
            <a:avLst/>
          </a:prstGeom>
          <a:ln>
            <a:noFill/>
          </a:ln>
          <a:effectLst>
            <a:outerShdw blurRad="292100" dist="139700" dir="2700000" algn="tl" rotWithShape="0">
              <a:srgbClr val="333333">
                <a:alpha val="65000"/>
              </a:srgbClr>
            </a:outerShdw>
          </a:effectLst>
        </p:spPr>
      </p:pic>
      <p:sp>
        <p:nvSpPr>
          <p:cNvPr id="8" name="Abgerundetes Rechteck 10"/>
          <p:cNvSpPr/>
          <p:nvPr/>
        </p:nvSpPr>
        <p:spPr bwMode="auto">
          <a:xfrm>
            <a:off x="5159651" y="3016091"/>
            <a:ext cx="612499"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Abgerundetes Rechteck 10"/>
          <p:cNvSpPr/>
          <p:nvPr/>
        </p:nvSpPr>
        <p:spPr bwMode="auto">
          <a:xfrm>
            <a:off x="4506236" y="5467572"/>
            <a:ext cx="684000"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0" name="Textfeld 6"/>
          <p:cNvSpPr txBox="1"/>
          <p:nvPr/>
        </p:nvSpPr>
        <p:spPr>
          <a:xfrm>
            <a:off x="4098981" y="5390388"/>
            <a:ext cx="436338" cy="338554"/>
          </a:xfrm>
          <a:prstGeom prst="rect">
            <a:avLst/>
          </a:prstGeom>
          <a:noFill/>
        </p:spPr>
        <p:txBody>
          <a:bodyPr wrap="none" rtlCol="0">
            <a:spAutoFit/>
          </a:bodyPr>
          <a:lstStyle/>
          <a:p>
            <a:r>
              <a:rPr lang="de-DE" dirty="0" smtClean="0"/>
              <a:t>(2)</a:t>
            </a:r>
            <a:endParaRPr lang="de-DE" dirty="0"/>
          </a:p>
        </p:txBody>
      </p:sp>
      <p:sp>
        <p:nvSpPr>
          <p:cNvPr id="11" name="Textfeld 6"/>
          <p:cNvSpPr txBox="1"/>
          <p:nvPr/>
        </p:nvSpPr>
        <p:spPr>
          <a:xfrm>
            <a:off x="4795046" y="2948432"/>
            <a:ext cx="436338" cy="338554"/>
          </a:xfrm>
          <a:prstGeom prst="rect">
            <a:avLst/>
          </a:prstGeom>
          <a:noFill/>
        </p:spPr>
        <p:txBody>
          <a:bodyPr wrap="none" rtlCol="0">
            <a:spAutoFit/>
          </a:bodyPr>
          <a:lstStyle/>
          <a:p>
            <a:r>
              <a:rPr lang="de-DE" dirty="0" smtClean="0"/>
              <a:t>(1)</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3.0</a:t>
            </a:r>
            <a:endParaRPr lang="en-GB" dirty="0"/>
          </a:p>
        </p:txBody>
      </p:sp>
      <p:sp>
        <p:nvSpPr>
          <p:cNvPr id="4" name="Title 3"/>
          <p:cNvSpPr>
            <a:spLocks noGrp="1"/>
          </p:cNvSpPr>
          <p:nvPr>
            <p:ph type="title"/>
          </p:nvPr>
        </p:nvSpPr>
        <p:spPr/>
        <p:txBody>
          <a:bodyPr/>
          <a:lstStyle/>
          <a:p>
            <a:r>
              <a:rPr lang="zh-HK" altLang="en-US" dirty="0"/>
              <a:t>期刊主页</a:t>
            </a:r>
          </a:p>
        </p:txBody>
      </p:sp>
      <p:sp>
        <p:nvSpPr>
          <p:cNvPr id="6" name="Text Placeholder 11"/>
          <p:cNvSpPr txBox="1">
            <a:spLocks/>
          </p:cNvSpPr>
          <p:nvPr/>
        </p:nvSpPr>
        <p:spPr>
          <a:xfrm>
            <a:off x="825500" y="1036638"/>
            <a:ext cx="8239126" cy="2933111"/>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功能概述</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在此期刊内容中搜索</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在此期刊内按关键词搜索 </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卷和期的导航</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所有卷和期的搜索结果 </a:t>
            </a: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kern="0" dirty="0">
                <a:solidFill>
                  <a:schemeClr val="bg1"/>
                </a:solidFill>
                <a:latin typeface="宋体" pitchFamily="2" charset="-122"/>
                <a:ea typeface="宋体" pitchFamily="2" charset="-122"/>
                <a:cs typeface="ヒラギノ角ゴ Pro W3" pitchFamily="-65" charset="-128"/>
              </a:rPr>
              <a:t>关于此期刊</a:t>
            </a:r>
            <a:endParaRPr lang="en-GB"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3061991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34025" y="1436688"/>
            <a:ext cx="3530601" cy="5084469"/>
          </a:xfrm>
        </p:spPr>
        <p:txBody>
          <a:bodyPr/>
          <a:lstStyle/>
          <a:p>
            <a:pPr marL="180975" indent="-180975" eaLnBrk="0" hangingPunct="0">
              <a:spcBef>
                <a:spcPct val="30000"/>
              </a:spcBef>
              <a:defRPr/>
            </a:pPr>
            <a:r>
              <a:rPr lang="zh-CN" altLang="en-US" kern="0" dirty="0">
                <a:solidFill>
                  <a:schemeClr val="accent6"/>
                </a:solidFill>
                <a:latin typeface="宋体" pitchFamily="2" charset="-122"/>
                <a:ea typeface="宋体" pitchFamily="2" charset="-122"/>
              </a:rPr>
              <a:t>功能预览</a:t>
            </a:r>
            <a:r>
              <a:rPr lang="en-US" kern="0" dirty="0">
                <a:solidFill>
                  <a:schemeClr val="accent6"/>
                </a:solidFill>
                <a:latin typeface="宋体" pitchFamily="2" charset="-122"/>
                <a:ea typeface="宋体" pitchFamily="2" charset="-122"/>
              </a:rPr>
              <a:t>: </a:t>
            </a:r>
            <a:endParaRPr lang="en-US" kern="0" dirty="0" smtClean="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浏览卷和期</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在此期刊内搜索</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期刊标题</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 </a:t>
            </a:r>
            <a:r>
              <a:rPr lang="en-US" altLang="zh-CN" b="0" kern="0" dirty="0">
                <a:latin typeface="宋体" pitchFamily="2" charset="-122"/>
                <a:ea typeface="宋体" pitchFamily="2" charset="-122"/>
                <a:cs typeface="Calibri" pitchFamily="34" charset="0"/>
              </a:rPr>
              <a:t>ISSN</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期刊描述</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期刊最新文章列表</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期刊封面</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期刊指标和内容范围</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更新与更多信息</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卷和期的导航</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分享</a:t>
            </a:r>
            <a:endParaRPr lang="en-GB" b="0" dirty="0">
              <a:latin typeface="宋体" pitchFamily="2" charset="-122"/>
              <a:ea typeface="宋体" pitchFamily="2" charset="-122"/>
            </a:endParaRPr>
          </a:p>
        </p:txBody>
      </p:sp>
      <p:sp>
        <p:nvSpPr>
          <p:cNvPr id="5" name="Title 4"/>
          <p:cNvSpPr>
            <a:spLocks noGrp="1"/>
          </p:cNvSpPr>
          <p:nvPr>
            <p:ph type="title"/>
          </p:nvPr>
        </p:nvSpPr>
        <p:spPr/>
        <p:txBody>
          <a:bodyPr/>
          <a:lstStyle/>
          <a:p>
            <a:r>
              <a:rPr lang="zh-HK" altLang="en-US" dirty="0"/>
              <a:t>期刊主页</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9"/>
          <a:stretch/>
        </p:blipFill>
        <p:spPr>
          <a:xfrm>
            <a:off x="832612" y="1498598"/>
            <a:ext cx="4505031" cy="4784198"/>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533400" y="1386106"/>
            <a:ext cx="498839" cy="369332"/>
          </a:xfrm>
          <a:prstGeom prst="rect">
            <a:avLst/>
          </a:prstGeom>
          <a:noFill/>
        </p:spPr>
        <p:txBody>
          <a:bodyPr wrap="square" rtlCol="0">
            <a:spAutoFit/>
          </a:bodyPr>
          <a:lstStyle/>
          <a:p>
            <a:r>
              <a:rPr lang="de-DE" dirty="0" smtClean="0"/>
              <a:t>(1)</a:t>
            </a:r>
            <a:endParaRPr lang="de-DE" dirty="0"/>
          </a:p>
        </p:txBody>
      </p:sp>
      <p:sp>
        <p:nvSpPr>
          <p:cNvPr id="8" name="Textfeld 7"/>
          <p:cNvSpPr txBox="1"/>
          <p:nvPr/>
        </p:nvSpPr>
        <p:spPr>
          <a:xfrm>
            <a:off x="3710974" y="1195606"/>
            <a:ext cx="496265" cy="369332"/>
          </a:xfrm>
          <a:prstGeom prst="rect">
            <a:avLst/>
          </a:prstGeom>
          <a:noFill/>
        </p:spPr>
        <p:txBody>
          <a:bodyPr wrap="square" rtlCol="0">
            <a:spAutoFit/>
          </a:bodyPr>
          <a:lstStyle/>
          <a:p>
            <a:r>
              <a:rPr lang="de-DE" dirty="0" smtClean="0"/>
              <a:t>(2)</a:t>
            </a:r>
            <a:endParaRPr lang="de-DE" dirty="0"/>
          </a:p>
        </p:txBody>
      </p:sp>
      <p:sp>
        <p:nvSpPr>
          <p:cNvPr id="9" name="Textfeld 8"/>
          <p:cNvSpPr txBox="1"/>
          <p:nvPr/>
        </p:nvSpPr>
        <p:spPr>
          <a:xfrm>
            <a:off x="723900" y="1686560"/>
            <a:ext cx="487121" cy="369332"/>
          </a:xfrm>
          <a:prstGeom prst="rect">
            <a:avLst/>
          </a:prstGeom>
          <a:noFill/>
        </p:spPr>
        <p:txBody>
          <a:bodyPr wrap="square" rtlCol="0">
            <a:spAutoFit/>
          </a:bodyPr>
          <a:lstStyle/>
          <a:p>
            <a:r>
              <a:rPr lang="de-DE" dirty="0" smtClean="0"/>
              <a:t>(3)</a:t>
            </a:r>
            <a:endParaRPr lang="de-DE" dirty="0"/>
          </a:p>
        </p:txBody>
      </p:sp>
      <p:sp>
        <p:nvSpPr>
          <p:cNvPr id="10" name="Textfeld 10"/>
          <p:cNvSpPr txBox="1"/>
          <p:nvPr/>
        </p:nvSpPr>
        <p:spPr>
          <a:xfrm>
            <a:off x="721360" y="1856740"/>
            <a:ext cx="574040" cy="369332"/>
          </a:xfrm>
          <a:prstGeom prst="rect">
            <a:avLst/>
          </a:prstGeom>
          <a:noFill/>
        </p:spPr>
        <p:txBody>
          <a:bodyPr wrap="square" rtlCol="0">
            <a:spAutoFit/>
          </a:bodyPr>
          <a:lstStyle/>
          <a:p>
            <a:r>
              <a:rPr lang="de-DE" dirty="0" smtClean="0"/>
              <a:t>(4)</a:t>
            </a:r>
            <a:endParaRPr lang="de-DE" dirty="0"/>
          </a:p>
        </p:txBody>
      </p:sp>
      <p:sp>
        <p:nvSpPr>
          <p:cNvPr id="11" name="Textfeld 11"/>
          <p:cNvSpPr txBox="1"/>
          <p:nvPr/>
        </p:nvSpPr>
        <p:spPr>
          <a:xfrm>
            <a:off x="723900" y="2243328"/>
            <a:ext cx="578595" cy="369332"/>
          </a:xfrm>
          <a:prstGeom prst="rect">
            <a:avLst/>
          </a:prstGeom>
          <a:noFill/>
        </p:spPr>
        <p:txBody>
          <a:bodyPr wrap="square" rtlCol="0">
            <a:spAutoFit/>
          </a:bodyPr>
          <a:lstStyle/>
          <a:p>
            <a:r>
              <a:rPr lang="de-DE" dirty="0" smtClean="0"/>
              <a:t>(5)</a:t>
            </a:r>
            <a:endParaRPr lang="de-DE" dirty="0"/>
          </a:p>
        </p:txBody>
      </p:sp>
      <p:sp>
        <p:nvSpPr>
          <p:cNvPr id="12" name="Textfeld 12"/>
          <p:cNvSpPr txBox="1"/>
          <p:nvPr/>
        </p:nvSpPr>
        <p:spPr>
          <a:xfrm>
            <a:off x="3503398" y="5235730"/>
            <a:ext cx="581223" cy="369332"/>
          </a:xfrm>
          <a:prstGeom prst="rect">
            <a:avLst/>
          </a:prstGeom>
          <a:noFill/>
        </p:spPr>
        <p:txBody>
          <a:bodyPr wrap="square" rtlCol="0">
            <a:spAutoFit/>
          </a:bodyPr>
          <a:lstStyle/>
          <a:p>
            <a:r>
              <a:rPr lang="de-DE" dirty="0" smtClean="0"/>
              <a:t>(10)</a:t>
            </a:r>
            <a:endParaRPr lang="de-DE" dirty="0"/>
          </a:p>
        </p:txBody>
      </p:sp>
      <p:sp>
        <p:nvSpPr>
          <p:cNvPr id="13" name="Textfeld 13"/>
          <p:cNvSpPr txBox="1"/>
          <p:nvPr/>
        </p:nvSpPr>
        <p:spPr>
          <a:xfrm>
            <a:off x="711200" y="3803904"/>
            <a:ext cx="576021" cy="369332"/>
          </a:xfrm>
          <a:prstGeom prst="rect">
            <a:avLst/>
          </a:prstGeom>
          <a:noFill/>
        </p:spPr>
        <p:txBody>
          <a:bodyPr wrap="square" rtlCol="0">
            <a:spAutoFit/>
          </a:bodyPr>
          <a:lstStyle/>
          <a:p>
            <a:r>
              <a:rPr lang="de-DE" dirty="0" smtClean="0"/>
              <a:t>(6)</a:t>
            </a:r>
            <a:endParaRPr lang="de-DE" dirty="0"/>
          </a:p>
        </p:txBody>
      </p:sp>
      <p:sp>
        <p:nvSpPr>
          <p:cNvPr id="14" name="Textfeld 14"/>
          <p:cNvSpPr txBox="1"/>
          <p:nvPr/>
        </p:nvSpPr>
        <p:spPr>
          <a:xfrm>
            <a:off x="3617978" y="1662684"/>
            <a:ext cx="462262" cy="369332"/>
          </a:xfrm>
          <a:prstGeom prst="rect">
            <a:avLst/>
          </a:prstGeom>
          <a:noFill/>
        </p:spPr>
        <p:txBody>
          <a:bodyPr wrap="square" rtlCol="0">
            <a:spAutoFit/>
          </a:bodyPr>
          <a:lstStyle/>
          <a:p>
            <a:r>
              <a:rPr lang="de-DE" dirty="0" smtClean="0"/>
              <a:t>(7)</a:t>
            </a:r>
            <a:endParaRPr lang="de-DE" dirty="0"/>
          </a:p>
        </p:txBody>
      </p:sp>
      <p:sp>
        <p:nvSpPr>
          <p:cNvPr id="15" name="Textfeld 15"/>
          <p:cNvSpPr txBox="1"/>
          <p:nvPr/>
        </p:nvSpPr>
        <p:spPr>
          <a:xfrm>
            <a:off x="3681478" y="2825496"/>
            <a:ext cx="532840" cy="369332"/>
          </a:xfrm>
          <a:prstGeom prst="rect">
            <a:avLst/>
          </a:prstGeom>
          <a:noFill/>
        </p:spPr>
        <p:txBody>
          <a:bodyPr wrap="square" rtlCol="0">
            <a:spAutoFit/>
          </a:bodyPr>
          <a:lstStyle/>
          <a:p>
            <a:r>
              <a:rPr lang="de-DE" dirty="0" smtClean="0"/>
              <a:t>(</a:t>
            </a:r>
            <a:r>
              <a:rPr lang="de-DE" dirty="0"/>
              <a:t>8</a:t>
            </a:r>
            <a:r>
              <a:rPr lang="de-DE" dirty="0" smtClean="0"/>
              <a:t>)</a:t>
            </a:r>
            <a:endParaRPr lang="de-DE" dirty="0"/>
          </a:p>
        </p:txBody>
      </p:sp>
      <p:sp>
        <p:nvSpPr>
          <p:cNvPr id="16" name="Textfeld 12"/>
          <p:cNvSpPr txBox="1"/>
          <p:nvPr/>
        </p:nvSpPr>
        <p:spPr>
          <a:xfrm>
            <a:off x="3572246" y="4667786"/>
            <a:ext cx="456143" cy="369332"/>
          </a:xfrm>
          <a:prstGeom prst="rect">
            <a:avLst/>
          </a:prstGeom>
          <a:noFill/>
        </p:spPr>
        <p:txBody>
          <a:bodyPr wrap="square" rtlCol="0">
            <a:spAutoFit/>
          </a:bodyPr>
          <a:lstStyle/>
          <a:p>
            <a:r>
              <a:rPr lang="de-DE" dirty="0" smtClean="0"/>
              <a:t>(9)</a:t>
            </a:r>
            <a:endParaRPr lang="de-DE" dirty="0"/>
          </a:p>
        </p:txBody>
      </p:sp>
      <p:sp>
        <p:nvSpPr>
          <p:cNvPr id="17" name="Textfeld 12"/>
          <p:cNvSpPr txBox="1"/>
          <p:nvPr/>
        </p:nvSpPr>
        <p:spPr>
          <a:xfrm>
            <a:off x="3495517" y="5860711"/>
            <a:ext cx="683533" cy="369332"/>
          </a:xfrm>
          <a:prstGeom prst="rect">
            <a:avLst/>
          </a:prstGeom>
          <a:noFill/>
        </p:spPr>
        <p:txBody>
          <a:bodyPr wrap="square" rtlCol="0">
            <a:spAutoFit/>
          </a:bodyPr>
          <a:lstStyle/>
          <a:p>
            <a:r>
              <a:rPr lang="de-DE" dirty="0" smtClean="0"/>
              <a:t>(11)</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705600" y="1436688"/>
            <a:ext cx="2359026" cy="3203954"/>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在此期刊内搜索</a:t>
            </a:r>
            <a:r>
              <a:rPr lang="en-US" kern="0" dirty="0">
                <a:solidFill>
                  <a:schemeClr val="accent6"/>
                </a:solidFill>
                <a:latin typeface="宋体" pitchFamily="2" charset="-122"/>
                <a:ea typeface="宋体" pitchFamily="2" charset="-122"/>
              </a:rPr>
              <a:t>:</a:t>
            </a:r>
          </a:p>
          <a:p>
            <a:pPr eaLnBrk="0" hangingPunct="0">
              <a:spcBef>
                <a:spcPct val="30000"/>
              </a:spcBef>
              <a:defRPr/>
            </a:pPr>
            <a:r>
              <a:rPr lang="zh-CN" altLang="en-US" kern="0" dirty="0">
                <a:latin typeface="宋体" pitchFamily="2" charset="-122"/>
                <a:ea typeface="宋体" pitchFamily="2" charset="-122"/>
              </a:rPr>
              <a:t>如果您想要搜索相关文章，可以在该期刊内搜索</a:t>
            </a:r>
            <a:endParaRPr lang="en-US" kern="0" dirty="0">
              <a:latin typeface="宋体" pitchFamily="2" charset="-122"/>
              <a:ea typeface="宋体" pitchFamily="2" charset="-122"/>
            </a:endParaRPr>
          </a:p>
          <a:p>
            <a:pPr eaLnBrk="0" hangingPunct="0">
              <a:spcBef>
                <a:spcPct val="30000"/>
              </a:spcBef>
              <a:defRPr/>
            </a:pPr>
            <a:endParaRPr lang="en-US" kern="0" dirty="0">
              <a:latin typeface="宋体" pitchFamily="2" charset="-122"/>
              <a:ea typeface="宋体" pitchFamily="2" charset="-122"/>
            </a:endParaRPr>
          </a:p>
          <a:p>
            <a:pPr eaLnBrk="0" hangingPunct="0">
              <a:spcBef>
                <a:spcPct val="30000"/>
              </a:spcBef>
              <a:defRPr/>
            </a:pPr>
            <a:r>
              <a:rPr lang="zh-CN" altLang="en-US" kern="0" dirty="0">
                <a:latin typeface="宋体" pitchFamily="2" charset="-122"/>
                <a:ea typeface="宋体" pitchFamily="2" charset="-122"/>
              </a:rPr>
              <a:t>搜索结果将以列表形式显示，跳转到新的页面</a:t>
            </a:r>
            <a:endParaRPr lang="en-US" sz="2000" kern="0" dirty="0"/>
          </a:p>
          <a:p>
            <a:pPr eaLnBrk="0" hangingPunct="0">
              <a:spcBef>
                <a:spcPct val="30000"/>
              </a:spcBef>
              <a:defRPr/>
            </a:pPr>
            <a:r>
              <a:rPr lang="en-US" sz="2000" kern="0" dirty="0"/>
              <a:t/>
            </a:r>
            <a:br>
              <a:rPr lang="en-US" sz="2000" kern="0" dirty="0"/>
            </a:br>
            <a:endParaRPr lang="en-US" sz="2000" kern="0" dirty="0">
              <a:solidFill>
                <a:schemeClr val="accent6"/>
              </a:solidFill>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期刊主页</a:t>
            </a:r>
            <a:r>
              <a:rPr lang="en-US" altLang="zh-CN" dirty="0">
                <a:latin typeface="宋体" pitchFamily="2" charset="-122"/>
                <a:ea typeface="宋体" pitchFamily="2" charset="-122"/>
              </a:rPr>
              <a:t>– </a:t>
            </a:r>
            <a:r>
              <a:rPr lang="zh-CN" altLang="en-US" dirty="0">
                <a:latin typeface="宋体" pitchFamily="2" charset="-122"/>
                <a:ea typeface="宋体" pitchFamily="2" charset="-122"/>
              </a:rPr>
              <a:t>在此期刊内搜索</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579" b="22967"/>
          <a:stretch/>
        </p:blipFill>
        <p:spPr>
          <a:xfrm>
            <a:off x="831088" y="1468120"/>
            <a:ext cx="5607812" cy="4565597"/>
          </a:xfrm>
          <a:prstGeom prst="rect">
            <a:avLst/>
          </a:prstGeom>
          <a:ln>
            <a:noFill/>
          </a:ln>
          <a:effectLst>
            <a:outerShdw blurRad="292100" dist="139700" dir="2700000" algn="tl" rotWithShape="0">
              <a:srgbClr val="333333">
                <a:alpha val="65000"/>
              </a:srgbClr>
            </a:outerShdw>
          </a:effectLst>
        </p:spPr>
      </p:pic>
      <p:sp>
        <p:nvSpPr>
          <p:cNvPr id="6" name="Abgerundetes Rechteck 9"/>
          <p:cNvSpPr/>
          <p:nvPr/>
        </p:nvSpPr>
        <p:spPr bwMode="auto">
          <a:xfrm>
            <a:off x="4482944" y="1407668"/>
            <a:ext cx="1689360" cy="337782"/>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31341" y="1231386"/>
            <a:ext cx="8239126" cy="630942"/>
          </a:xfrm>
        </p:spPr>
        <p:txBody>
          <a:bodyPr/>
          <a:lstStyle/>
          <a:p>
            <a:r>
              <a:rPr lang="zh-CN" altLang="en-US" dirty="0" smtClean="0">
                <a:latin typeface="宋体" pitchFamily="2" charset="-122"/>
                <a:ea typeface="宋体" pitchFamily="2" charset="-122"/>
              </a:rPr>
              <a:t>搜索</a:t>
            </a:r>
            <a:r>
              <a:rPr lang="zh-CN" altLang="en-US" dirty="0">
                <a:latin typeface="宋体" pitchFamily="2" charset="-122"/>
                <a:ea typeface="宋体" pitchFamily="2" charset="-122"/>
              </a:rPr>
              <a:t>时自动建议功能（</a:t>
            </a:r>
            <a:r>
              <a:rPr lang="zh-CN" altLang="en-US" dirty="0" smtClean="0">
                <a:latin typeface="宋体" pitchFamily="2" charset="-122"/>
                <a:ea typeface="宋体" pitchFamily="2" charset="-122"/>
              </a:rPr>
              <a:t>以关键字</a:t>
            </a:r>
            <a:r>
              <a:rPr lang="zh-CN" altLang="en-US" dirty="0">
                <a:latin typeface="宋体" pitchFamily="2" charset="-122"/>
                <a:ea typeface="宋体" pitchFamily="2" charset="-122"/>
              </a:rPr>
              <a:t>数据为准）</a:t>
            </a:r>
            <a:endParaRPr lang="en-US" dirty="0">
              <a:latin typeface="宋体" pitchFamily="2" charset="-122"/>
              <a:ea typeface="宋体" pitchFamily="2" charset="-122"/>
              <a:cs typeface="Calibri" pitchFamily="34" charset="0"/>
            </a:endParaRPr>
          </a:p>
          <a:p>
            <a:endParaRPr lang="en-US" dirty="0" smtClean="0">
              <a:latin typeface="Calibri" pitchFamily="34" charset="0"/>
              <a:cs typeface="Calibri" pitchFamily="34" charset="0"/>
            </a:endParaRPr>
          </a:p>
        </p:txBody>
      </p:sp>
      <p:sp>
        <p:nvSpPr>
          <p:cNvPr id="5" name="Title 4"/>
          <p:cNvSpPr>
            <a:spLocks noGrp="1"/>
          </p:cNvSpPr>
          <p:nvPr>
            <p:ph type="title"/>
          </p:nvPr>
        </p:nvSpPr>
        <p:spPr/>
        <p:txBody>
          <a:bodyPr/>
          <a:lstStyle/>
          <a:p>
            <a:r>
              <a:rPr lang="en-GB" dirty="0" smtClean="0"/>
              <a:t>SpringerLink is </a:t>
            </a:r>
            <a:r>
              <a:rPr lang="zh-CN" altLang="en-US" dirty="0" smtClean="0">
                <a:latin typeface="宋体" pitchFamily="2" charset="-122"/>
                <a:ea typeface="宋体" pitchFamily="2" charset="-122"/>
              </a:rPr>
              <a:t>为您所需而设计</a:t>
            </a:r>
            <a:endParaRPr lang="en-GB" dirty="0">
              <a:latin typeface="宋体" pitchFamily="2" charset="-122"/>
              <a:ea typeface="宋体" pitchFamily="2" charset="-122"/>
            </a:endParaRPr>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142" t="4505" r="20027" b="42140"/>
          <a:stretch/>
        </p:blipFill>
        <p:spPr bwMode="auto">
          <a:xfrm>
            <a:off x="788477" y="1862328"/>
            <a:ext cx="5929315" cy="2633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3197791" y="5382527"/>
            <a:ext cx="5872676" cy="826249"/>
            <a:chOff x="2978716" y="5382527"/>
            <a:chExt cx="5872676" cy="826249"/>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4604" b="30398"/>
            <a:stretch/>
          </p:blipFill>
          <p:spPr>
            <a:xfrm>
              <a:off x="2978716" y="5382527"/>
              <a:ext cx="5872676" cy="82624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843016" y="5870222"/>
              <a:ext cx="3008376" cy="338554"/>
            </a:xfrm>
            <a:prstGeom prst="rect">
              <a:avLst/>
            </a:prstGeom>
            <a:solidFill>
              <a:schemeClr val="bg1">
                <a:lumMod val="95000"/>
              </a:schemeClr>
            </a:solidFill>
          </p:spPr>
          <p:txBody>
            <a:bodyPr wrap="square" rtlCol="0">
              <a:spAutoFit/>
            </a:bodyPr>
            <a:lstStyle/>
            <a:p>
              <a:endParaRPr lang="en-GB" dirty="0"/>
            </a:p>
          </p:txBody>
        </p:sp>
      </p:grpSp>
      <p:sp>
        <p:nvSpPr>
          <p:cNvPr id="10" name="TextBox 9"/>
          <p:cNvSpPr txBox="1"/>
          <p:nvPr/>
        </p:nvSpPr>
        <p:spPr>
          <a:xfrm>
            <a:off x="3104007" y="4910102"/>
            <a:ext cx="2492990" cy="369332"/>
          </a:xfrm>
          <a:prstGeom prst="rect">
            <a:avLst/>
          </a:prstGeom>
          <a:noFill/>
        </p:spPr>
        <p:txBody>
          <a:bodyPr wrap="none" rtlCol="0">
            <a:spAutoFit/>
          </a:bodyPr>
          <a:lstStyle/>
          <a:p>
            <a:r>
              <a:rPr lang="zh-CN" altLang="en-US" b="1" dirty="0" smtClean="0">
                <a:latin typeface="宋体" pitchFamily="2" charset="-122"/>
                <a:ea typeface="宋体" pitchFamily="2" charset="-122"/>
                <a:cs typeface="Calibri" pitchFamily="34" charset="0"/>
              </a:rPr>
              <a:t>可以仅显示可访问内容</a:t>
            </a:r>
            <a:endParaRPr lang="en-US" b="1"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搜索结果页面</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889" y="1501001"/>
            <a:ext cx="4972811" cy="3036175"/>
          </a:xfrm>
          <a:prstGeom prst="rect">
            <a:avLst/>
          </a:prstGeom>
          <a:ln>
            <a:noFill/>
          </a:ln>
          <a:effectLst>
            <a:outerShdw blurRad="292100" dist="139700" dir="2700000" algn="tl" rotWithShape="0">
              <a:srgbClr val="333333">
                <a:alpha val="65000"/>
              </a:srgbClr>
            </a:outerShdw>
          </a:effectLst>
        </p:spPr>
      </p:pic>
      <p:sp>
        <p:nvSpPr>
          <p:cNvPr id="6" name="Abgerundetes Rechteck 6"/>
          <p:cNvSpPr/>
          <p:nvPr/>
        </p:nvSpPr>
        <p:spPr bwMode="auto">
          <a:xfrm>
            <a:off x="1973581" y="1541019"/>
            <a:ext cx="2366669" cy="851662"/>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Content Placeholder 2"/>
          <p:cNvSpPr txBox="1">
            <a:spLocks/>
          </p:cNvSpPr>
          <p:nvPr/>
        </p:nvSpPr>
        <p:spPr bwMode="auto">
          <a:xfrm>
            <a:off x="6310177" y="1628800"/>
            <a:ext cx="2806527" cy="1828193"/>
          </a:xfrm>
          <a:prstGeom prst="rect">
            <a:avLst/>
          </a:prstGeom>
          <a:noFill/>
          <a:ln w="9525">
            <a:noFill/>
            <a:miter lim="800000"/>
            <a:headEnd/>
            <a:tailEnd/>
          </a:ln>
        </p:spPr>
        <p:txBody>
          <a:bodyPr wrap="square" lIns="0" tIns="0" rIns="0" bIns="0">
            <a:spAutoFit/>
          </a:bodyPr>
          <a:lstStyle/>
          <a:p>
            <a:pPr algn="l"/>
            <a:r>
              <a:rPr lang="zh-CN" altLang="en-US" b="1" dirty="0" smtClean="0">
                <a:solidFill>
                  <a:schemeClr val="accent6"/>
                </a:solidFill>
                <a:latin typeface="宋体" pitchFamily="2" charset="-122"/>
                <a:ea typeface="宋体" pitchFamily="2" charset="-122"/>
              </a:rPr>
              <a:t>在此期刊内用关键词搜索</a:t>
            </a:r>
            <a:r>
              <a:rPr lang="de-DE" b="1" dirty="0" smtClean="0">
                <a:solidFill>
                  <a:schemeClr val="accent6"/>
                </a:solidFill>
                <a:latin typeface="宋体" pitchFamily="2" charset="-122"/>
                <a:ea typeface="宋体" pitchFamily="2" charset="-122"/>
              </a:rPr>
              <a:t>:</a:t>
            </a:r>
          </a:p>
          <a:p>
            <a:pPr algn="l"/>
            <a:endParaRPr lang="de-DE" b="1"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在搜索列表的上方会显示搜索条件和期刊名称</a:t>
            </a:r>
            <a:endParaRPr lang="en-US" kern="0" dirty="0">
              <a:latin typeface="宋体" pitchFamily="2" charset="-122"/>
              <a:ea typeface="宋体" pitchFamily="2" charset="-122"/>
            </a:endParaRPr>
          </a:p>
          <a:p>
            <a:pPr algn="l" eaLnBrk="0" hangingPunct="0">
              <a:spcBef>
                <a:spcPct val="30000"/>
              </a:spcBef>
              <a:buFont typeface="Times"/>
              <a:buNone/>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134100" y="1436688"/>
            <a:ext cx="2930526" cy="325012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卷和期导航：</a:t>
            </a:r>
            <a:endParaRPr lang="en-US" altLang="zh-CN" kern="0" dirty="0">
              <a:solidFill>
                <a:schemeClr val="accent6"/>
              </a:solidFill>
              <a:latin typeface="宋体" pitchFamily="2" charset="-122"/>
              <a:ea typeface="宋体" pitchFamily="2" charset="-122"/>
            </a:endParaRPr>
          </a:p>
          <a:p>
            <a:pPr marL="342900" indent="-342900">
              <a:spcBef>
                <a:spcPct val="30000"/>
              </a:spcBef>
              <a:buClr>
                <a:schemeClr val="accent4"/>
              </a:buClr>
              <a:buFont typeface="+mj-lt"/>
              <a:buAutoNum type="arabicParenR"/>
              <a:defRPr/>
            </a:pPr>
            <a:r>
              <a:rPr lang="zh-CN" altLang="en-US" b="0" kern="0" dirty="0">
                <a:latin typeface="Calibri" pitchFamily="34" charset="0"/>
                <a:cs typeface="Calibri" pitchFamily="34" charset="0"/>
              </a:rPr>
              <a:t>在该主页内容描述的下方蓝色框中，您可以搜索到具体的卷和期</a:t>
            </a:r>
          </a:p>
          <a:p>
            <a:pPr marL="342900" indent="-34290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您也可以点击蓝色按钮“</a:t>
            </a:r>
            <a:r>
              <a:rPr lang="en-US" altLang="zh-CN" b="0" kern="0" dirty="0" smtClean="0">
                <a:latin typeface="Calibri" pitchFamily="34" charset="0"/>
                <a:cs typeface="Calibri" pitchFamily="34" charset="0"/>
              </a:rPr>
              <a:t>Browse Volumes &amp; Issues</a:t>
            </a:r>
            <a:r>
              <a:rPr lang="zh-CN" altLang="en-US" b="0" kern="0" dirty="0" smtClean="0">
                <a:latin typeface="Calibri" pitchFamily="34" charset="0"/>
                <a:cs typeface="Calibri" pitchFamily="34" charset="0"/>
              </a:rPr>
              <a:t>”搜索到</a:t>
            </a:r>
            <a:r>
              <a:rPr lang="zh-CN" altLang="en-US" b="0" kern="0" dirty="0">
                <a:latin typeface="Calibri" pitchFamily="34" charset="0"/>
                <a:cs typeface="Calibri" pitchFamily="34" charset="0"/>
              </a:rPr>
              <a:t>具体的卷和期</a:t>
            </a:r>
          </a:p>
          <a:p>
            <a:pPr marL="342900" indent="-34290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在“</a:t>
            </a:r>
            <a:r>
              <a:rPr lang="en-US" b="0" kern="0" dirty="0">
                <a:latin typeface="Calibri" pitchFamily="34" charset="0"/>
                <a:cs typeface="Calibri" pitchFamily="34" charset="0"/>
              </a:rPr>
              <a:t>Latest Articles </a:t>
            </a:r>
            <a:r>
              <a:rPr lang="zh-CN" altLang="en-US" b="0" kern="0" dirty="0" smtClean="0">
                <a:latin typeface="Calibri" pitchFamily="34" charset="0"/>
                <a:cs typeface="Calibri" pitchFamily="34" charset="0"/>
              </a:rPr>
              <a:t>”</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右边，有一个灰色表框，让您找到具体的某一卷期。</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期刊主页</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856"/>
          <a:stretch/>
        </p:blipFill>
        <p:spPr>
          <a:xfrm>
            <a:off x="832611" y="1469644"/>
            <a:ext cx="4874108" cy="4793468"/>
          </a:xfrm>
          <a:prstGeom prst="rect">
            <a:avLst/>
          </a:prstGeom>
          <a:ln>
            <a:noFill/>
          </a:ln>
          <a:effectLst>
            <a:outerShdw blurRad="292100" dist="139700" dir="2700000" algn="tl" rotWithShape="0">
              <a:srgbClr val="333333">
                <a:alpha val="65000"/>
              </a:srgbClr>
            </a:outerShdw>
          </a:effectLst>
        </p:spPr>
      </p:pic>
      <p:sp>
        <p:nvSpPr>
          <p:cNvPr id="6" name="Abgerundetes Rechteck 8"/>
          <p:cNvSpPr/>
          <p:nvPr/>
        </p:nvSpPr>
        <p:spPr bwMode="auto">
          <a:xfrm>
            <a:off x="1063245" y="3717037"/>
            <a:ext cx="1078920" cy="296936"/>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9"/>
          <p:cNvSpPr/>
          <p:nvPr/>
        </p:nvSpPr>
        <p:spPr bwMode="auto">
          <a:xfrm>
            <a:off x="1066293" y="1506221"/>
            <a:ext cx="1113972" cy="309774"/>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9" name="Abgerundetes Rechteck 10"/>
          <p:cNvSpPr/>
          <p:nvPr/>
        </p:nvSpPr>
        <p:spPr bwMode="auto">
          <a:xfrm>
            <a:off x="4156837" y="5616067"/>
            <a:ext cx="1224787" cy="569853"/>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10" name="Textfeld 7"/>
          <p:cNvSpPr txBox="1"/>
          <p:nvPr/>
        </p:nvSpPr>
        <p:spPr>
          <a:xfrm>
            <a:off x="520700" y="1456946"/>
            <a:ext cx="529351" cy="369332"/>
          </a:xfrm>
          <a:prstGeom prst="rect">
            <a:avLst/>
          </a:prstGeom>
          <a:noFill/>
        </p:spPr>
        <p:txBody>
          <a:bodyPr wrap="square" rtlCol="0">
            <a:spAutoFit/>
          </a:bodyPr>
          <a:lstStyle/>
          <a:p>
            <a:r>
              <a:rPr lang="de-DE" dirty="0" smtClean="0"/>
              <a:t>(1)</a:t>
            </a:r>
            <a:endParaRPr lang="de-DE" dirty="0"/>
          </a:p>
        </p:txBody>
      </p:sp>
      <p:sp>
        <p:nvSpPr>
          <p:cNvPr id="11" name="Textfeld 11"/>
          <p:cNvSpPr txBox="1"/>
          <p:nvPr/>
        </p:nvSpPr>
        <p:spPr>
          <a:xfrm>
            <a:off x="673100" y="3696492"/>
            <a:ext cx="524779" cy="369332"/>
          </a:xfrm>
          <a:prstGeom prst="rect">
            <a:avLst/>
          </a:prstGeom>
          <a:noFill/>
        </p:spPr>
        <p:txBody>
          <a:bodyPr wrap="square" rtlCol="0">
            <a:spAutoFit/>
          </a:bodyPr>
          <a:lstStyle/>
          <a:p>
            <a:r>
              <a:rPr lang="de-DE" dirty="0" smtClean="0"/>
              <a:t>(2)</a:t>
            </a:r>
            <a:endParaRPr lang="de-DE" dirty="0"/>
          </a:p>
        </p:txBody>
      </p:sp>
      <p:sp>
        <p:nvSpPr>
          <p:cNvPr id="12" name="Textfeld 12"/>
          <p:cNvSpPr txBox="1"/>
          <p:nvPr/>
        </p:nvSpPr>
        <p:spPr>
          <a:xfrm>
            <a:off x="3784600" y="5565142"/>
            <a:ext cx="461821" cy="369332"/>
          </a:xfrm>
          <a:prstGeom prst="rect">
            <a:avLst/>
          </a:prstGeom>
          <a:noFill/>
        </p:spPr>
        <p:txBody>
          <a:bodyPr wrap="square" rtlCol="0">
            <a:spAutoFit/>
          </a:bodyPr>
          <a:lstStyle/>
          <a:p>
            <a:r>
              <a:rPr lang="de-DE" dirty="0" smtClean="0"/>
              <a:t>(3)</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286500" y="1436688"/>
            <a:ext cx="2778126" cy="325012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所有的卷和期</a:t>
            </a:r>
            <a:endParaRPr lang="en-US" kern="0" dirty="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在页面上方，您可以看到最新的内容链接</a:t>
            </a:r>
          </a:p>
          <a:p>
            <a:pPr marL="342900" indent="-342900" eaLnBrk="0" hangingPunct="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过往</a:t>
            </a:r>
            <a:r>
              <a:rPr lang="zh-CN" altLang="en-US" b="0" kern="0" dirty="0">
                <a:latin typeface="宋体" pitchFamily="2" charset="-122"/>
                <a:ea typeface="宋体" pitchFamily="2" charset="-122"/>
                <a:cs typeface="Calibri" pitchFamily="34" charset="0"/>
              </a:rPr>
              <a:t>期刊将会以灰色显示，点击此卷显示条，您可以看到该卷的</a:t>
            </a:r>
            <a:r>
              <a:rPr lang="zh-CN" altLang="en-US" b="0" kern="0" dirty="0" smtClean="0">
                <a:latin typeface="宋体" pitchFamily="2" charset="-122"/>
                <a:ea typeface="宋体" pitchFamily="2" charset="-122"/>
                <a:cs typeface="Calibri" pitchFamily="34" charset="0"/>
              </a:rPr>
              <a:t>内容</a:t>
            </a:r>
            <a:endParaRPr lang="en-US" altLang="zh-CN" b="0" kern="0" dirty="0" smtClean="0">
              <a:latin typeface="宋体" pitchFamily="2" charset="-122"/>
              <a:ea typeface="宋体" pitchFamily="2" charset="-122"/>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solidFill>
                  <a:schemeClr val="accent6"/>
                </a:solidFill>
                <a:latin typeface="宋体" pitchFamily="2" charset="-122"/>
                <a:ea typeface="宋体" pitchFamily="2" charset="-122"/>
                <a:cs typeface="Calibri" pitchFamily="34" charset="0"/>
              </a:rPr>
              <a:t>点击“</a:t>
            </a:r>
            <a:r>
              <a:rPr lang="en-US" altLang="zh-CN" b="0" kern="0" dirty="0" smtClean="0">
                <a:solidFill>
                  <a:schemeClr val="accent6"/>
                </a:solidFill>
                <a:latin typeface="宋体" pitchFamily="2" charset="-122"/>
                <a:ea typeface="宋体" pitchFamily="2" charset="-122"/>
                <a:cs typeface="Calibri" pitchFamily="34" charset="0"/>
              </a:rPr>
              <a:t>Online First</a:t>
            </a:r>
            <a:r>
              <a:rPr lang="zh-CN" altLang="en-US" b="0" kern="0" dirty="0" smtClean="0">
                <a:solidFill>
                  <a:schemeClr val="accent6"/>
                </a:solidFill>
                <a:latin typeface="宋体" pitchFamily="2" charset="-122"/>
                <a:ea typeface="宋体" pitchFamily="2" charset="-122"/>
                <a:cs typeface="Calibri" pitchFamily="34" charset="0"/>
              </a:rPr>
              <a:t>”显示条，您可以</a:t>
            </a:r>
            <a:r>
              <a:rPr lang="zh-CN" altLang="en-US" b="0" kern="0" dirty="0">
                <a:solidFill>
                  <a:schemeClr val="accent6"/>
                </a:solidFill>
                <a:latin typeface="宋体" pitchFamily="2" charset="-122"/>
                <a:ea typeface="宋体" pitchFamily="2" charset="-122"/>
                <a:cs typeface="Calibri" pitchFamily="34" charset="0"/>
              </a:rPr>
              <a:t>查看</a:t>
            </a:r>
            <a:r>
              <a:rPr lang="zh-CN" altLang="en-US" b="0" kern="0" dirty="0" smtClean="0">
                <a:solidFill>
                  <a:schemeClr val="accent6"/>
                </a:solidFill>
                <a:latin typeface="宋体" pitchFamily="2" charset="-122"/>
                <a:ea typeface="宋体" pitchFamily="2" charset="-122"/>
                <a:cs typeface="Calibri" pitchFamily="34" charset="0"/>
              </a:rPr>
              <a:t>最新出版的未分配期号的文章</a:t>
            </a:r>
            <a:endParaRPr lang="en-US" b="0" kern="0" dirty="0">
              <a:solidFill>
                <a:schemeClr val="accent6"/>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en-GB" smtClean="0"/>
              <a:t>Typical text slide and bullets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32" y="1359917"/>
            <a:ext cx="5288968" cy="3578965"/>
          </a:xfrm>
          <a:prstGeom prst="rect">
            <a:avLst/>
          </a:prstGeom>
          <a:ln>
            <a:noFill/>
          </a:ln>
          <a:effectLst>
            <a:outerShdw blurRad="292100" dist="139700" dir="2700000" algn="tl" rotWithShape="0">
              <a:srgbClr val="333333">
                <a:alpha val="65000"/>
              </a:srgbClr>
            </a:outerShdw>
          </a:effectLst>
        </p:spPr>
      </p:pic>
      <p:sp>
        <p:nvSpPr>
          <p:cNvPr id="6" name="Textfeld 4"/>
          <p:cNvSpPr txBox="1"/>
          <p:nvPr/>
        </p:nvSpPr>
        <p:spPr>
          <a:xfrm>
            <a:off x="778290" y="3389884"/>
            <a:ext cx="436338" cy="338554"/>
          </a:xfrm>
          <a:prstGeom prst="rect">
            <a:avLst/>
          </a:prstGeom>
          <a:noFill/>
        </p:spPr>
        <p:txBody>
          <a:bodyPr wrap="none" rtlCol="0">
            <a:spAutoFit/>
          </a:bodyPr>
          <a:lstStyle/>
          <a:p>
            <a:r>
              <a:rPr lang="de-DE" dirty="0" smtClean="0"/>
              <a:t>(1)</a:t>
            </a:r>
            <a:endParaRPr lang="de-DE" dirty="0"/>
          </a:p>
        </p:txBody>
      </p:sp>
      <p:sp>
        <p:nvSpPr>
          <p:cNvPr id="8" name="Textfeld 7"/>
          <p:cNvSpPr txBox="1"/>
          <p:nvPr/>
        </p:nvSpPr>
        <p:spPr>
          <a:xfrm>
            <a:off x="1639316" y="2931668"/>
            <a:ext cx="436338" cy="338554"/>
          </a:xfrm>
          <a:prstGeom prst="rect">
            <a:avLst/>
          </a:prstGeom>
          <a:noFill/>
        </p:spPr>
        <p:txBody>
          <a:bodyPr wrap="none" rtlCol="0">
            <a:spAutoFit/>
          </a:bodyPr>
          <a:lstStyle/>
          <a:p>
            <a:r>
              <a:rPr lang="de-DE" dirty="0" smtClean="0"/>
              <a:t>(3)</a:t>
            </a:r>
            <a:endParaRPr lang="de-DE"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520411">
            <a:off x="2449779" y="3619519"/>
            <a:ext cx="109696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1011" y="3945236"/>
            <a:ext cx="3313684" cy="2326943"/>
          </a:xfrm>
          <a:prstGeom prst="rect">
            <a:avLst/>
          </a:prstGeom>
          <a:ln>
            <a:noFill/>
          </a:ln>
          <a:effectLst>
            <a:outerShdw blurRad="292100" dist="139700" dir="2700000" algn="tl" rotWithShape="0">
              <a:srgbClr val="333333">
                <a:alpha val="65000"/>
              </a:srgbClr>
            </a:outerShdw>
          </a:effectLst>
        </p:spPr>
      </p:pic>
      <p:sp>
        <p:nvSpPr>
          <p:cNvPr id="10" name="Textfeld 6"/>
          <p:cNvSpPr txBox="1"/>
          <p:nvPr/>
        </p:nvSpPr>
        <p:spPr>
          <a:xfrm>
            <a:off x="4405884" y="3843636"/>
            <a:ext cx="436338" cy="338554"/>
          </a:xfrm>
          <a:prstGeom prst="rect">
            <a:avLst/>
          </a:prstGeom>
          <a:noFill/>
        </p:spPr>
        <p:txBody>
          <a:bodyPr wrap="none" rtlCol="0">
            <a:spAutoFit/>
          </a:bodyPr>
          <a:lstStyle/>
          <a:p>
            <a:r>
              <a:rPr lang="de-DE" dirty="0" smtClean="0"/>
              <a:t>(2)</a:t>
            </a:r>
            <a:endParaRPr lang="de-DE" dirty="0"/>
          </a:p>
        </p:txBody>
      </p:sp>
    </p:spTree>
    <p:extLst>
      <p:ext uri="{BB962C8B-B14F-4D97-AF65-F5344CB8AC3E}">
        <p14:creationId xmlns:p14="http://schemas.microsoft.com/office/powerpoint/2010/main" val="7652310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Journal Homepage</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5" r="40016"/>
          <a:stretch/>
        </p:blipFill>
        <p:spPr>
          <a:xfrm>
            <a:off x="847683" y="1495044"/>
            <a:ext cx="3482402" cy="4766055"/>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730030" y="1698753"/>
            <a:ext cx="539970" cy="369332"/>
          </a:xfrm>
          <a:prstGeom prst="rect">
            <a:avLst/>
          </a:prstGeom>
          <a:noFill/>
        </p:spPr>
        <p:txBody>
          <a:bodyPr wrap="square" rtlCol="0">
            <a:spAutoFit/>
          </a:bodyPr>
          <a:lstStyle/>
          <a:p>
            <a:r>
              <a:rPr lang="de-DE" dirty="0" smtClean="0">
                <a:solidFill>
                  <a:schemeClr val="tx1"/>
                </a:solidFill>
              </a:rPr>
              <a:t>(1)</a:t>
            </a:r>
            <a:endParaRPr lang="de-DE" dirty="0">
              <a:solidFill>
                <a:schemeClr val="tx1"/>
              </a:solidFill>
            </a:endParaRPr>
          </a:p>
        </p:txBody>
      </p:sp>
      <p:sp>
        <p:nvSpPr>
          <p:cNvPr id="8" name="Textfeld 12"/>
          <p:cNvSpPr txBox="1"/>
          <p:nvPr/>
        </p:nvSpPr>
        <p:spPr>
          <a:xfrm>
            <a:off x="730030" y="3532633"/>
            <a:ext cx="539970" cy="369332"/>
          </a:xfrm>
          <a:prstGeom prst="rect">
            <a:avLst/>
          </a:prstGeom>
          <a:noFill/>
        </p:spPr>
        <p:txBody>
          <a:bodyPr wrap="square" rtlCol="0">
            <a:spAutoFit/>
          </a:bodyPr>
          <a:lstStyle/>
          <a:p>
            <a:r>
              <a:rPr lang="de-DE" dirty="0" smtClean="0">
                <a:solidFill>
                  <a:schemeClr val="tx1"/>
                </a:solidFill>
              </a:rPr>
              <a:t>(2)</a:t>
            </a:r>
            <a:endParaRPr lang="de-DE" dirty="0">
              <a:solidFill>
                <a:schemeClr val="tx1"/>
              </a:solidFill>
            </a:endParaRPr>
          </a:p>
        </p:txBody>
      </p:sp>
      <p:sp>
        <p:nvSpPr>
          <p:cNvPr id="9" name="Textfeld 14"/>
          <p:cNvSpPr txBox="1"/>
          <p:nvPr/>
        </p:nvSpPr>
        <p:spPr>
          <a:xfrm>
            <a:off x="2466882" y="1698753"/>
            <a:ext cx="504918" cy="369332"/>
          </a:xfrm>
          <a:prstGeom prst="rect">
            <a:avLst/>
          </a:prstGeom>
          <a:noFill/>
        </p:spPr>
        <p:txBody>
          <a:bodyPr wrap="square" rtlCol="0">
            <a:spAutoFit/>
          </a:bodyPr>
          <a:lstStyle/>
          <a:p>
            <a:r>
              <a:rPr lang="de-DE" dirty="0" smtClean="0">
                <a:solidFill>
                  <a:schemeClr val="tx1"/>
                </a:solidFill>
              </a:rPr>
              <a:t>(3)</a:t>
            </a:r>
            <a:endParaRPr lang="de-DE" dirty="0">
              <a:solidFill>
                <a:schemeClr val="tx1"/>
              </a:solidFill>
            </a:endParaRPr>
          </a:p>
        </p:txBody>
      </p:sp>
      <p:sp>
        <p:nvSpPr>
          <p:cNvPr id="10" name="Textfeld 14"/>
          <p:cNvSpPr txBox="1"/>
          <p:nvPr/>
        </p:nvSpPr>
        <p:spPr>
          <a:xfrm>
            <a:off x="2454182" y="2772439"/>
            <a:ext cx="517618" cy="369332"/>
          </a:xfrm>
          <a:prstGeom prst="rect">
            <a:avLst/>
          </a:prstGeom>
          <a:noFill/>
        </p:spPr>
        <p:txBody>
          <a:bodyPr wrap="square" rtlCol="0">
            <a:spAutoFit/>
          </a:bodyPr>
          <a:lstStyle/>
          <a:p>
            <a:r>
              <a:rPr lang="de-DE" dirty="0" smtClean="0">
                <a:solidFill>
                  <a:schemeClr val="tx1"/>
                </a:solidFill>
              </a:rPr>
              <a:t>(4)</a:t>
            </a:r>
            <a:endParaRPr lang="de-DE" dirty="0">
              <a:solidFill>
                <a:schemeClr val="tx1"/>
              </a:solidFill>
            </a:endParaRPr>
          </a:p>
        </p:txBody>
      </p:sp>
      <p:sp>
        <p:nvSpPr>
          <p:cNvPr id="11" name="Textfeld 14"/>
          <p:cNvSpPr txBox="1"/>
          <p:nvPr/>
        </p:nvSpPr>
        <p:spPr>
          <a:xfrm>
            <a:off x="630428" y="4736593"/>
            <a:ext cx="512572" cy="369332"/>
          </a:xfrm>
          <a:prstGeom prst="rect">
            <a:avLst/>
          </a:prstGeom>
          <a:noFill/>
        </p:spPr>
        <p:txBody>
          <a:bodyPr wrap="square" rtlCol="0">
            <a:spAutoFit/>
          </a:bodyPr>
          <a:lstStyle/>
          <a:p>
            <a:r>
              <a:rPr lang="de-DE" dirty="0" smtClean="0">
                <a:solidFill>
                  <a:schemeClr val="tx1"/>
                </a:solidFill>
              </a:rPr>
              <a:t>(5)</a:t>
            </a:r>
            <a:endParaRPr lang="de-DE" dirty="0">
              <a:solidFill>
                <a:schemeClr val="tx1"/>
              </a:solidFill>
            </a:endParaRPr>
          </a:p>
        </p:txBody>
      </p:sp>
      <p:sp>
        <p:nvSpPr>
          <p:cNvPr id="12" name="Content Placeholder 2"/>
          <p:cNvSpPr txBox="1">
            <a:spLocks/>
          </p:cNvSpPr>
          <p:nvPr/>
        </p:nvSpPr>
        <p:spPr bwMode="auto">
          <a:xfrm>
            <a:off x="5167937" y="1181220"/>
            <a:ext cx="3877056" cy="5072158"/>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sz="1600" b="1" kern="0" dirty="0" smtClean="0">
                <a:solidFill>
                  <a:schemeClr val="accent6"/>
                </a:solidFill>
                <a:latin typeface="宋体" pitchFamily="2" charset="-122"/>
                <a:ea typeface="宋体" pitchFamily="2" charset="-122"/>
              </a:rPr>
              <a:t>关于此期刊</a:t>
            </a:r>
            <a:endParaRPr lang="en-US" altLang="zh-CN" sz="1600" b="1" kern="0" dirty="0" smtClean="0">
              <a:solidFill>
                <a:schemeClr val="accent6"/>
              </a:solidFill>
              <a:latin typeface="宋体" pitchFamily="2" charset="-122"/>
              <a:ea typeface="宋体" pitchFamily="2" charset="-122"/>
            </a:endParaRPr>
          </a:p>
          <a:p>
            <a:pPr algn="l" eaLnBrk="0" hangingPunct="0">
              <a:spcBef>
                <a:spcPct val="30000"/>
              </a:spcBef>
              <a:defRPr/>
            </a:pPr>
            <a:endParaRPr lang="en-US" sz="1600"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sz="1600" kern="0" dirty="0" smtClean="0">
                <a:latin typeface="宋体" pitchFamily="2" charset="-122"/>
                <a:ea typeface="宋体" pitchFamily="2" charset="-122"/>
              </a:rPr>
              <a:t>在期刊主页的下方，你会看到详细的信息</a:t>
            </a:r>
            <a:r>
              <a:rPr lang="en-US" sz="1600" kern="0" dirty="0" smtClean="0">
                <a:latin typeface="宋体" pitchFamily="2" charset="-122"/>
                <a:ea typeface="宋体" pitchFamily="2" charset="-122"/>
              </a:rPr>
              <a:t>:</a:t>
            </a:r>
          </a:p>
          <a:p>
            <a:pPr algn="l" eaLnBrk="0" hangingPunct="0">
              <a:spcBef>
                <a:spcPct val="30000"/>
              </a:spcBef>
              <a:defRPr/>
            </a:pPr>
            <a:endParaRPr lang="en-US" sz="1600" kern="0" dirty="0" smtClean="0">
              <a:latin typeface="宋体" pitchFamily="2" charset="-122"/>
              <a:ea typeface="宋体" pitchFamily="2" charset="-122"/>
            </a:endParaRPr>
          </a:p>
          <a:p>
            <a:pPr marL="342900" indent="-342900" algn="l" eaLnBrk="0" hangingPunct="0">
              <a:spcBef>
                <a:spcPct val="30000"/>
              </a:spcBef>
              <a:buAutoNum type="arabicPeriod"/>
              <a:defRPr/>
            </a:pPr>
            <a:r>
              <a:rPr lang="zh-CN" altLang="en-US" sz="1600" kern="0" dirty="0" smtClean="0">
                <a:latin typeface="宋体" pitchFamily="2" charset="-122"/>
                <a:ea typeface="宋体" pitchFamily="2" charset="-122"/>
              </a:rPr>
              <a:t>在页面左侧，您可以看到书目信息</a:t>
            </a:r>
            <a:endParaRPr lang="en-US" sz="1600" kern="0" dirty="0" smtClean="0">
              <a:latin typeface="宋体" pitchFamily="2" charset="-122"/>
              <a:ea typeface="宋体" pitchFamily="2" charset="-122"/>
            </a:endParaRPr>
          </a:p>
          <a:p>
            <a:pPr marL="342900" indent="-342900" algn="l">
              <a:spcBef>
                <a:spcPct val="30000"/>
              </a:spcBef>
              <a:buAutoNum type="arabicPeriod"/>
              <a:defRPr/>
            </a:pPr>
            <a:r>
              <a:rPr lang="zh-CN" altLang="en-US" sz="1600" kern="0" dirty="0" smtClean="0">
                <a:latin typeface="宋体" pitchFamily="2" charset="-122"/>
                <a:ea typeface="宋体" pitchFamily="2" charset="-122"/>
              </a:rPr>
              <a:t>在页面下方，您看到由</a:t>
            </a:r>
            <a:r>
              <a:rPr lang="en-US" sz="1600" kern="0" dirty="0" smtClean="0">
                <a:latin typeface="宋体" pitchFamily="2" charset="-122"/>
                <a:ea typeface="宋体" pitchFamily="2" charset="-122"/>
              </a:rPr>
              <a:t>springer.com</a:t>
            </a:r>
            <a:r>
              <a:rPr lang="zh-CN" altLang="en-US" sz="1600" kern="0" dirty="0" smtClean="0">
                <a:latin typeface="宋体" pitchFamily="2" charset="-122"/>
                <a:ea typeface="宋体" pitchFamily="2" charset="-122"/>
              </a:rPr>
              <a:t>提供的额外链接</a:t>
            </a:r>
            <a:r>
              <a:rPr lang="en-US" sz="1600" kern="0" dirty="0" smtClean="0">
                <a:latin typeface="宋体" pitchFamily="2" charset="-122"/>
                <a:ea typeface="宋体" pitchFamily="2" charset="-122"/>
              </a:rPr>
              <a:t>“Additional Links”:</a:t>
            </a: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T</a:t>
            </a:r>
            <a:r>
              <a:rPr lang="en-US" altLang="zh-CN" sz="1600" kern="0" dirty="0" smtClean="0">
                <a:latin typeface="宋体" pitchFamily="2" charset="-122"/>
                <a:ea typeface="宋体" pitchFamily="2" charset="-122"/>
              </a:rPr>
              <a:t>OC</a:t>
            </a:r>
            <a:r>
              <a:rPr lang="zh-CN" altLang="en-US" sz="1600" kern="0" dirty="0" smtClean="0">
                <a:latin typeface="宋体" pitchFamily="2" charset="-122"/>
                <a:ea typeface="宋体" pitchFamily="2" charset="-122"/>
              </a:rPr>
              <a:t>提醒注册</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a:t>
            </a:r>
            <a:r>
              <a:rPr lang="zh-CN" altLang="en-US" sz="1600" kern="0" dirty="0" smtClean="0">
                <a:latin typeface="宋体" pitchFamily="2" charset="-122"/>
                <a:ea typeface="宋体" pitchFamily="2" charset="-122"/>
              </a:rPr>
              <a:t>投稿</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en-US" sz="1600" kern="0" dirty="0" smtClean="0">
                <a:latin typeface="宋体" pitchFamily="2" charset="-122"/>
                <a:ea typeface="宋体" pitchFamily="2" charset="-122"/>
              </a:rPr>
              <a:t> </a:t>
            </a:r>
            <a:r>
              <a:rPr lang="zh-CN" altLang="en-US" sz="1600" kern="0" dirty="0" smtClean="0">
                <a:latin typeface="宋体" pitchFamily="2" charset="-122"/>
                <a:ea typeface="宋体" pitchFamily="2" charset="-122"/>
              </a:rPr>
              <a:t>编辑信息</a:t>
            </a:r>
            <a:endParaRPr lang="en-US" sz="1600" kern="0" dirty="0" smtClean="0">
              <a:latin typeface="宋体" pitchFamily="2" charset="-122"/>
              <a:ea typeface="宋体" pitchFamily="2" charset="-122"/>
            </a:endParaRPr>
          </a:p>
          <a:p>
            <a:pPr marL="638175" lvl="1" indent="-180975" algn="l">
              <a:spcBef>
                <a:spcPct val="30000"/>
              </a:spcBef>
              <a:buClr>
                <a:schemeClr val="accent6"/>
              </a:buClr>
              <a:buFont typeface="Arial" pitchFamily="34" charset="0"/>
              <a:buChar char="•"/>
              <a:defRPr/>
            </a:pPr>
            <a:r>
              <a:rPr lang="zh-CN" altLang="en-US" sz="1600" kern="0" dirty="0" smtClean="0">
                <a:latin typeface="宋体" pitchFamily="2" charset="-122"/>
                <a:ea typeface="宋体" pitchFamily="2" charset="-122"/>
              </a:rPr>
              <a:t> 更多信息</a:t>
            </a:r>
            <a:endParaRPr lang="en-US"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latin typeface="宋体" pitchFamily="2" charset="-122"/>
                <a:ea typeface="宋体" pitchFamily="2" charset="-122"/>
              </a:rPr>
              <a:t>3. </a:t>
            </a:r>
            <a:r>
              <a:rPr lang="zh-CN" altLang="en-US" sz="1600" kern="0" dirty="0" smtClean="0">
                <a:latin typeface="宋体" pitchFamily="2" charset="-122"/>
                <a:ea typeface="宋体" pitchFamily="2" charset="-122"/>
              </a:rPr>
              <a:t>主题</a:t>
            </a:r>
            <a:r>
              <a:rPr lang="en-US" sz="1600" kern="0" dirty="0" smtClean="0">
                <a:latin typeface="宋体" pitchFamily="2" charset="-122"/>
                <a:ea typeface="宋体" pitchFamily="2" charset="-122"/>
              </a:rPr>
              <a:t/>
            </a:r>
            <a:br>
              <a:rPr lang="en-US" sz="1600" kern="0" dirty="0" smtClean="0">
                <a:latin typeface="宋体" pitchFamily="2" charset="-122"/>
                <a:ea typeface="宋体" pitchFamily="2" charset="-122"/>
              </a:rPr>
            </a:br>
            <a:r>
              <a:rPr lang="zh-CN" altLang="en-US" sz="1600" kern="0" dirty="0" smtClean="0">
                <a:latin typeface="宋体" pitchFamily="2" charset="-122"/>
                <a:ea typeface="宋体" pitchFamily="2" charset="-122"/>
              </a:rPr>
              <a:t>这些链接指向一个相关主题的搜索结果列表，列表中关键词无链接</a:t>
            </a:r>
            <a:endParaRPr lang="en-US" altLang="zh-CN"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solidFill>
                  <a:schemeClr val="tx1"/>
                </a:solidFill>
                <a:latin typeface="宋体" pitchFamily="2" charset="-122"/>
                <a:ea typeface="宋体" pitchFamily="2" charset="-122"/>
              </a:rPr>
              <a:t>4. </a:t>
            </a:r>
            <a:r>
              <a:rPr lang="zh-CN" altLang="en-US" sz="1600" kern="0" dirty="0" smtClean="0">
                <a:latin typeface="宋体" pitchFamily="2" charset="-122"/>
                <a:ea typeface="宋体" pitchFamily="2" charset="-122"/>
              </a:rPr>
              <a:t>“</a:t>
            </a:r>
            <a:r>
              <a:rPr lang="en-US" altLang="zh-CN" sz="1600" kern="0" dirty="0" smtClean="0">
                <a:latin typeface="宋体" pitchFamily="2" charset="-122"/>
                <a:ea typeface="宋体" pitchFamily="2" charset="-122"/>
              </a:rPr>
              <a:t>Industry sectors</a:t>
            </a:r>
            <a:r>
              <a:rPr lang="zh-CN" altLang="en-US" sz="1600" kern="0" dirty="0" smtClean="0">
                <a:latin typeface="宋体" pitchFamily="2" charset="-122"/>
                <a:ea typeface="宋体" pitchFamily="2" charset="-122"/>
              </a:rPr>
              <a:t>”链接到相关主题的检索结果</a:t>
            </a:r>
            <a:endParaRPr lang="en-US" altLang="zh-CN" sz="1600" kern="0" dirty="0" smtClean="0">
              <a:latin typeface="宋体" pitchFamily="2" charset="-122"/>
              <a:ea typeface="宋体" pitchFamily="2" charset="-122"/>
            </a:endParaRPr>
          </a:p>
          <a:p>
            <a:pPr marL="342900" indent="-342900" algn="l">
              <a:spcBef>
                <a:spcPct val="30000"/>
              </a:spcBef>
              <a:buClr>
                <a:schemeClr val="accent6"/>
              </a:buClr>
              <a:defRPr/>
            </a:pPr>
            <a:r>
              <a:rPr lang="en-US" sz="1600" kern="0" dirty="0" smtClean="0">
                <a:solidFill>
                  <a:schemeClr val="tx1"/>
                </a:solidFill>
                <a:latin typeface="宋体" pitchFamily="2" charset="-122"/>
                <a:ea typeface="宋体" pitchFamily="2" charset="-122"/>
              </a:rPr>
              <a:t>5.  </a:t>
            </a:r>
            <a:r>
              <a:rPr lang="zh-CN" altLang="en-US" sz="1600" kern="0" dirty="0" smtClean="0">
                <a:solidFill>
                  <a:schemeClr val="tx1"/>
                </a:solidFill>
                <a:latin typeface="宋体" pitchFamily="2" charset="-122"/>
                <a:ea typeface="宋体" pitchFamily="2" charset="-122"/>
              </a:rPr>
              <a:t>期刊历史显示了本刊以往的信息。</a:t>
            </a:r>
            <a:endParaRPr lang="en-US" sz="1600" kern="0" dirty="0">
              <a:solidFill>
                <a:schemeClr val="tx1"/>
              </a:solidFill>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4.0</a:t>
            </a:r>
            <a:endParaRPr lang="en-GB" dirty="0"/>
          </a:p>
        </p:txBody>
      </p:sp>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期刊文章</a:t>
            </a:r>
            <a:endParaRPr lang="en-GB" dirty="0">
              <a:latin typeface="宋体" pitchFamily="2" charset="-122"/>
              <a:ea typeface="宋体" pitchFamily="2" charset="-122"/>
            </a:endParaRPr>
          </a:p>
        </p:txBody>
      </p:sp>
      <p:sp>
        <p:nvSpPr>
          <p:cNvPr id="7" name="Inhaltsplatzhalter 2"/>
          <p:cNvSpPr txBox="1">
            <a:spLocks/>
          </p:cNvSpPr>
          <p:nvPr/>
        </p:nvSpPr>
        <p:spPr>
          <a:xfrm>
            <a:off x="820574" y="1177595"/>
            <a:ext cx="7848600" cy="3980561"/>
          </a:xfrm>
          <a:prstGeom prst="rect">
            <a:avLst/>
          </a:prstGeom>
        </p:spPr>
        <p:txBody>
          <a:bodyPr/>
          <a:lstStyle/>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功能概述</a:t>
            </a:r>
            <a:endPar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标题和作者信息</a:t>
            </a:r>
            <a:endParaRPr lang="en-US" b="1" kern="0" dirty="0">
              <a:solidFill>
                <a:schemeClr val="bg1"/>
              </a:solidFill>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导航栏、</a:t>
            </a:r>
            <a:r>
              <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HTML</a:t>
            </a:r>
            <a:r>
              <a:rPr kumimoji="0" lang="zh-CN" altLang="en-US"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rPr>
              <a:t>链接、下载和导出</a:t>
            </a:r>
            <a:endParaRPr kumimoji="0" lang="en-US" altLang="zh-CN" b="1" i="0" u="none" strike="noStrike" kern="0" cap="none" spc="0" normalizeH="0" baseline="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相关内容</a:t>
            </a:r>
            <a:endParaRPr lang="en-US" altLang="zh-CN" b="1" kern="0" dirty="0">
              <a:solidFill>
                <a:schemeClr val="bg1"/>
              </a:solidFill>
              <a:latin typeface="宋体" pitchFamily="2" charset="-122"/>
              <a:ea typeface="宋体" pitchFamily="2" charset="-122"/>
              <a:cs typeface="ヒラギノ角ゴ Pro W3" pitchFamily="-65" charset="-128"/>
            </a:endParaRP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补充材料</a:t>
            </a:r>
            <a:endParaRPr lang="en-US" altLang="zh-CN" b="1" kern="0" dirty="0">
              <a:solidFill>
                <a:schemeClr val="bg1"/>
              </a:solidFill>
              <a:latin typeface="宋体" pitchFamily="2" charset="-122"/>
              <a:ea typeface="宋体" pitchFamily="2" charset="-122"/>
              <a:cs typeface="ヒラギノ角ゴ Pro W3" pitchFamily="-65" charset="-128"/>
            </a:endParaRPr>
          </a:p>
          <a:p>
            <a:pPr marL="285750" lvl="0" indent="-285750" defTabSz="914400" eaLnBrk="0" fontAlgn="base" hangingPunct="0">
              <a:lnSpc>
                <a:spcPct val="120000"/>
              </a:lnSpc>
              <a:spcBef>
                <a:spcPct val="40000"/>
              </a:spcBef>
              <a:spcAft>
                <a:spcPct val="0"/>
              </a:spcAft>
              <a:buClr>
                <a:schemeClr val="accent2"/>
              </a:buClr>
              <a:buSzPct val="130000"/>
              <a:buFont typeface="Arial" pitchFamily="34" charset="0"/>
              <a:buChar char="•"/>
              <a:defRPr/>
            </a:pPr>
            <a:r>
              <a:rPr lang="zh-CN" altLang="en-US" b="1" kern="0" dirty="0">
                <a:solidFill>
                  <a:schemeClr val="bg1"/>
                </a:solidFill>
                <a:latin typeface="宋体" pitchFamily="2" charset="-122"/>
                <a:ea typeface="宋体" pitchFamily="2" charset="-122"/>
                <a:cs typeface="ヒラギノ角ゴ Pro W3" pitchFamily="-65" charset="-128"/>
              </a:rPr>
              <a:t>关于此</a:t>
            </a:r>
            <a:r>
              <a:rPr lang="zh-CN" altLang="en-US" b="1" kern="0" dirty="0" smtClean="0">
                <a:solidFill>
                  <a:schemeClr val="bg1"/>
                </a:solidFill>
                <a:latin typeface="宋体" pitchFamily="2" charset="-122"/>
                <a:ea typeface="宋体" pitchFamily="2" charset="-122"/>
                <a:cs typeface="ヒラギノ角ゴ Pro W3" pitchFamily="-65" charset="-128"/>
              </a:rPr>
              <a:t>文章</a:t>
            </a:r>
            <a:endParaRPr lang="en-US" b="1" kern="0" dirty="0">
              <a:solidFill>
                <a:schemeClr val="bg1"/>
              </a:solidFill>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1644036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HK" altLang="en-US" dirty="0"/>
              <a:t>期刊文章</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782047" y="1515364"/>
            <a:ext cx="6008612" cy="3120136"/>
          </a:xfrm>
          <a:prstGeom prst="rect">
            <a:avLst/>
          </a:prstGeom>
          <a:ln>
            <a:noFill/>
          </a:ln>
          <a:effectLst>
            <a:outerShdw blurRad="292100" dist="139700" dir="2700000" algn="tl" rotWithShape="0">
              <a:srgbClr val="333333">
                <a:alpha val="65000"/>
              </a:srgbClr>
            </a:outerShdw>
          </a:effectLst>
        </p:spPr>
      </p:pic>
      <p:sp>
        <p:nvSpPr>
          <p:cNvPr id="6" name="Textfeld 15"/>
          <p:cNvSpPr txBox="1"/>
          <p:nvPr/>
        </p:nvSpPr>
        <p:spPr>
          <a:xfrm>
            <a:off x="449072" y="1480594"/>
            <a:ext cx="436338" cy="338554"/>
          </a:xfrm>
          <a:prstGeom prst="rect">
            <a:avLst/>
          </a:prstGeom>
          <a:noFill/>
        </p:spPr>
        <p:txBody>
          <a:bodyPr wrap="none" rtlCol="0">
            <a:spAutoFit/>
          </a:bodyPr>
          <a:lstStyle/>
          <a:p>
            <a:r>
              <a:rPr lang="de-DE" dirty="0" smtClean="0"/>
              <a:t>(1)</a:t>
            </a:r>
            <a:endParaRPr lang="de-DE" dirty="0"/>
          </a:p>
        </p:txBody>
      </p:sp>
      <p:sp>
        <p:nvSpPr>
          <p:cNvPr id="8" name="Textfeld 16"/>
          <p:cNvSpPr txBox="1"/>
          <p:nvPr/>
        </p:nvSpPr>
        <p:spPr>
          <a:xfrm>
            <a:off x="1229394" y="1542570"/>
            <a:ext cx="436338" cy="338554"/>
          </a:xfrm>
          <a:prstGeom prst="rect">
            <a:avLst/>
          </a:prstGeom>
          <a:noFill/>
        </p:spPr>
        <p:txBody>
          <a:bodyPr wrap="none" rtlCol="0">
            <a:spAutoFit/>
          </a:bodyPr>
          <a:lstStyle/>
          <a:p>
            <a:r>
              <a:rPr lang="de-DE" dirty="0" smtClean="0"/>
              <a:t>(2)</a:t>
            </a:r>
            <a:endParaRPr lang="de-DE" dirty="0"/>
          </a:p>
        </p:txBody>
      </p:sp>
      <p:sp>
        <p:nvSpPr>
          <p:cNvPr id="9" name="Textfeld 17"/>
          <p:cNvSpPr txBox="1"/>
          <p:nvPr/>
        </p:nvSpPr>
        <p:spPr>
          <a:xfrm>
            <a:off x="1214120" y="1835178"/>
            <a:ext cx="436338" cy="338554"/>
          </a:xfrm>
          <a:prstGeom prst="rect">
            <a:avLst/>
          </a:prstGeom>
          <a:noFill/>
        </p:spPr>
        <p:txBody>
          <a:bodyPr wrap="none" rtlCol="0">
            <a:spAutoFit/>
          </a:bodyPr>
          <a:lstStyle/>
          <a:p>
            <a:r>
              <a:rPr lang="de-DE" dirty="0" smtClean="0"/>
              <a:t>(3)</a:t>
            </a:r>
            <a:endParaRPr lang="de-DE" dirty="0"/>
          </a:p>
        </p:txBody>
      </p:sp>
      <p:sp>
        <p:nvSpPr>
          <p:cNvPr id="10" name="Textfeld 18"/>
          <p:cNvSpPr txBox="1"/>
          <p:nvPr/>
        </p:nvSpPr>
        <p:spPr>
          <a:xfrm>
            <a:off x="5224272" y="2296386"/>
            <a:ext cx="550151" cy="338554"/>
          </a:xfrm>
          <a:prstGeom prst="rect">
            <a:avLst/>
          </a:prstGeom>
          <a:noFill/>
        </p:spPr>
        <p:txBody>
          <a:bodyPr wrap="none" rtlCol="0">
            <a:spAutoFit/>
          </a:bodyPr>
          <a:lstStyle/>
          <a:p>
            <a:r>
              <a:rPr lang="de-DE" dirty="0" smtClean="0"/>
              <a:t>(10)</a:t>
            </a:r>
            <a:endParaRPr lang="de-DE" dirty="0"/>
          </a:p>
        </p:txBody>
      </p:sp>
      <p:sp>
        <p:nvSpPr>
          <p:cNvPr id="11" name="Textfeld 19"/>
          <p:cNvSpPr txBox="1"/>
          <p:nvPr/>
        </p:nvSpPr>
        <p:spPr>
          <a:xfrm>
            <a:off x="1202944" y="3082036"/>
            <a:ext cx="436338" cy="338554"/>
          </a:xfrm>
          <a:prstGeom prst="rect">
            <a:avLst/>
          </a:prstGeom>
          <a:noFill/>
        </p:spPr>
        <p:txBody>
          <a:bodyPr wrap="none" rtlCol="0">
            <a:spAutoFit/>
          </a:bodyPr>
          <a:lstStyle/>
          <a:p>
            <a:r>
              <a:rPr lang="de-DE" dirty="0" smtClean="0"/>
              <a:t>(5)</a:t>
            </a:r>
            <a:endParaRPr lang="de-DE" dirty="0"/>
          </a:p>
        </p:txBody>
      </p:sp>
      <p:sp>
        <p:nvSpPr>
          <p:cNvPr id="12" name="Textfeld 20"/>
          <p:cNvSpPr txBox="1"/>
          <p:nvPr/>
        </p:nvSpPr>
        <p:spPr>
          <a:xfrm>
            <a:off x="1202944" y="3274568"/>
            <a:ext cx="436338" cy="338554"/>
          </a:xfrm>
          <a:prstGeom prst="rect">
            <a:avLst/>
          </a:prstGeom>
          <a:noFill/>
        </p:spPr>
        <p:txBody>
          <a:bodyPr wrap="none" rtlCol="0">
            <a:spAutoFit/>
          </a:bodyPr>
          <a:lstStyle/>
          <a:p>
            <a:r>
              <a:rPr lang="de-DE" dirty="0" smtClean="0"/>
              <a:t>(6)</a:t>
            </a:r>
            <a:endParaRPr lang="de-DE" dirty="0"/>
          </a:p>
        </p:txBody>
      </p:sp>
      <p:sp>
        <p:nvSpPr>
          <p:cNvPr id="13" name="Textfeld 22"/>
          <p:cNvSpPr txBox="1"/>
          <p:nvPr/>
        </p:nvSpPr>
        <p:spPr>
          <a:xfrm>
            <a:off x="5335524" y="1772906"/>
            <a:ext cx="436338" cy="338554"/>
          </a:xfrm>
          <a:prstGeom prst="rect">
            <a:avLst/>
          </a:prstGeom>
          <a:noFill/>
        </p:spPr>
        <p:txBody>
          <a:bodyPr wrap="none" rtlCol="0">
            <a:spAutoFit/>
          </a:bodyPr>
          <a:lstStyle/>
          <a:p>
            <a:r>
              <a:rPr lang="de-DE" dirty="0" smtClean="0"/>
              <a:t>(8)</a:t>
            </a:r>
            <a:endParaRPr lang="de-DE" dirty="0"/>
          </a:p>
        </p:txBody>
      </p:sp>
      <p:sp>
        <p:nvSpPr>
          <p:cNvPr id="14" name="Textfeld 26"/>
          <p:cNvSpPr txBox="1"/>
          <p:nvPr/>
        </p:nvSpPr>
        <p:spPr>
          <a:xfrm>
            <a:off x="5335524" y="2034032"/>
            <a:ext cx="436338" cy="338554"/>
          </a:xfrm>
          <a:prstGeom prst="rect">
            <a:avLst/>
          </a:prstGeom>
          <a:noFill/>
        </p:spPr>
        <p:txBody>
          <a:bodyPr wrap="none" rtlCol="0">
            <a:spAutoFit/>
          </a:bodyPr>
          <a:lstStyle/>
          <a:p>
            <a:r>
              <a:rPr lang="de-DE" dirty="0" smtClean="0"/>
              <a:t>(</a:t>
            </a:r>
            <a:r>
              <a:rPr lang="de-DE" dirty="0"/>
              <a:t>9</a:t>
            </a:r>
            <a:r>
              <a:rPr lang="de-DE" dirty="0" smtClean="0"/>
              <a:t>)</a:t>
            </a:r>
            <a:endParaRPr lang="de-DE" dirty="0"/>
          </a:p>
        </p:txBody>
      </p:sp>
      <p:sp>
        <p:nvSpPr>
          <p:cNvPr id="15" name="Textfeld 27"/>
          <p:cNvSpPr txBox="1"/>
          <p:nvPr/>
        </p:nvSpPr>
        <p:spPr>
          <a:xfrm>
            <a:off x="4983277" y="3029204"/>
            <a:ext cx="534890" cy="338554"/>
          </a:xfrm>
          <a:prstGeom prst="rect">
            <a:avLst/>
          </a:prstGeom>
          <a:noFill/>
        </p:spPr>
        <p:txBody>
          <a:bodyPr wrap="none" rtlCol="0">
            <a:spAutoFit/>
          </a:bodyPr>
          <a:lstStyle/>
          <a:p>
            <a:r>
              <a:rPr lang="de-DE" dirty="0" smtClean="0"/>
              <a:t>(11)</a:t>
            </a:r>
            <a:endParaRPr lang="de-DE" dirty="0"/>
          </a:p>
        </p:txBody>
      </p:sp>
      <p:sp>
        <p:nvSpPr>
          <p:cNvPr id="16" name="Textfeld 17"/>
          <p:cNvSpPr txBox="1"/>
          <p:nvPr/>
        </p:nvSpPr>
        <p:spPr>
          <a:xfrm>
            <a:off x="1202944" y="2639850"/>
            <a:ext cx="436338" cy="338554"/>
          </a:xfrm>
          <a:prstGeom prst="rect">
            <a:avLst/>
          </a:prstGeom>
          <a:noFill/>
        </p:spPr>
        <p:txBody>
          <a:bodyPr wrap="none" rtlCol="0">
            <a:spAutoFit/>
          </a:bodyPr>
          <a:lstStyle/>
          <a:p>
            <a:r>
              <a:rPr lang="de-DE" dirty="0" smtClean="0"/>
              <a:t>(4)</a:t>
            </a:r>
            <a:endParaRPr lang="de-DE" dirty="0"/>
          </a:p>
        </p:txBody>
      </p:sp>
      <p:sp>
        <p:nvSpPr>
          <p:cNvPr id="17" name="Textfeld 22"/>
          <p:cNvSpPr txBox="1"/>
          <p:nvPr/>
        </p:nvSpPr>
        <p:spPr>
          <a:xfrm>
            <a:off x="5325398" y="1491770"/>
            <a:ext cx="436338" cy="338554"/>
          </a:xfrm>
          <a:prstGeom prst="rect">
            <a:avLst/>
          </a:prstGeom>
          <a:noFill/>
        </p:spPr>
        <p:txBody>
          <a:bodyPr wrap="none" rtlCol="0">
            <a:spAutoFit/>
          </a:bodyPr>
          <a:lstStyle/>
          <a:p>
            <a:r>
              <a:rPr lang="de-DE" dirty="0" smtClean="0"/>
              <a:t>(7)</a:t>
            </a:r>
            <a:endParaRPr lang="de-DE" dirty="0"/>
          </a:p>
        </p:txBody>
      </p:sp>
      <p:sp>
        <p:nvSpPr>
          <p:cNvPr id="18" name="Content Placeholder 2"/>
          <p:cNvSpPr txBox="1">
            <a:spLocks/>
          </p:cNvSpPr>
          <p:nvPr/>
        </p:nvSpPr>
        <p:spPr bwMode="auto">
          <a:xfrm>
            <a:off x="6929248" y="1384820"/>
            <a:ext cx="2771800" cy="4118050"/>
          </a:xfrm>
          <a:prstGeom prst="rect">
            <a:avLst/>
          </a:prstGeom>
          <a:noFill/>
          <a:ln w="9525">
            <a:noFill/>
            <a:miter lim="800000"/>
            <a:headEnd/>
            <a:tailEnd/>
          </a:ln>
        </p:spPr>
        <p:txBody>
          <a:bodyPr wrap="square" lIns="0" tIns="0" rIns="0" bIns="0">
            <a:spAutoFit/>
          </a:bodyPr>
          <a:lstStyle/>
          <a:p>
            <a:pPr algn="l" eaLnBrk="0" hangingPunct="0">
              <a:spcBef>
                <a:spcPct val="30000"/>
              </a:spcBef>
              <a:buFont typeface="Times"/>
              <a:buNone/>
              <a:defRPr/>
            </a:pPr>
            <a:r>
              <a:rPr lang="zh-CN" altLang="en-US" b="1" kern="0" dirty="0" smtClean="0">
                <a:solidFill>
                  <a:schemeClr val="accent6"/>
                </a:solidFill>
                <a:latin typeface="宋体" pitchFamily="2" charset="-122"/>
                <a:ea typeface="宋体" pitchFamily="2" charset="-122"/>
              </a:rPr>
              <a:t>功能概述</a:t>
            </a: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buFont typeface="Times"/>
              <a:buNone/>
              <a:defRPr/>
            </a:pP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期刊封面</a:t>
            </a:r>
            <a:endParaRPr lang="en-US"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期刊标题</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文章标题</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作者</a:t>
            </a:r>
            <a:endParaRPr lang="en-US"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出版年限</a:t>
            </a:r>
            <a:endParaRPr lang="en-US"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en-US" altLang="zh-CN" sz="1600" kern="0" dirty="0" smtClean="0">
                <a:latin typeface="宋体" pitchFamily="2" charset="-122"/>
                <a:ea typeface="宋体" pitchFamily="2" charset="-122"/>
              </a:rPr>
              <a:t>ISSN</a:t>
            </a:r>
            <a:r>
              <a:rPr lang="zh-CN" altLang="en-US" sz="1600" kern="0" dirty="0" smtClean="0">
                <a:latin typeface="宋体" pitchFamily="2" charset="-122"/>
                <a:ea typeface="宋体" pitchFamily="2" charset="-122"/>
              </a:rPr>
              <a:t>信息</a:t>
            </a:r>
            <a:endParaRPr lang="en-US" altLang="zh-CN"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下载</a:t>
            </a:r>
            <a:r>
              <a:rPr lang="en-US" altLang="zh-CN" sz="1600" kern="0" dirty="0" smtClean="0">
                <a:latin typeface="宋体" pitchFamily="2" charset="-122"/>
                <a:ea typeface="宋体" pitchFamily="2" charset="-122"/>
              </a:rPr>
              <a:t>PDF</a:t>
            </a:r>
            <a:endParaRPr lang="en-US" sz="1600" kern="0" dirty="0" smtClean="0">
              <a:latin typeface="宋体" pitchFamily="2" charset="-122"/>
              <a:ea typeface="宋体" pitchFamily="2" charset="-122"/>
            </a:endParaRPr>
          </a:p>
          <a:p>
            <a:pPr marL="342900" indent="-342900" algn="l">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导出参考文献</a:t>
            </a:r>
            <a:endParaRPr lang="en-US" altLang="zh-CN" sz="1600" kern="0" dirty="0" smtClean="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分享文章</a:t>
            </a:r>
            <a:endParaRPr lang="en-US" altLang="zh-CN" sz="1600" kern="0" dirty="0" smtClean="0">
              <a:latin typeface="宋体" pitchFamily="2" charset="-122"/>
              <a:ea typeface="宋体" pitchFamily="2" charset="-122"/>
            </a:endParaRPr>
          </a:p>
          <a:p>
            <a:pPr marL="342900" indent="-342900">
              <a:spcBef>
                <a:spcPct val="30000"/>
              </a:spcBef>
              <a:buClr>
                <a:schemeClr val="tx2"/>
              </a:buClr>
              <a:buFont typeface="+mj-lt"/>
              <a:buAutoNum type="arabicParenR"/>
              <a:defRPr/>
            </a:pPr>
            <a:r>
              <a:rPr lang="zh-CN" altLang="en-US" sz="1600" kern="0" dirty="0">
                <a:latin typeface="宋体" pitchFamily="2" charset="-122"/>
                <a:ea typeface="宋体" pitchFamily="2" charset="-122"/>
              </a:rPr>
              <a:t>浏览</a:t>
            </a:r>
            <a:r>
              <a:rPr lang="en-US" sz="1600" kern="0" dirty="0">
                <a:latin typeface="宋体" pitchFamily="2" charset="-122"/>
                <a:ea typeface="宋体" pitchFamily="2" charset="-122"/>
              </a:rPr>
              <a:t>(HTML) </a:t>
            </a:r>
            <a:r>
              <a:rPr lang="zh-CN" altLang="en-US" sz="1600" kern="0" dirty="0">
                <a:latin typeface="宋体" pitchFamily="2" charset="-122"/>
                <a:ea typeface="宋体" pitchFamily="2" charset="-122"/>
              </a:rPr>
              <a:t>文章</a:t>
            </a:r>
            <a:endParaRPr lang="en-US" altLang="zh-CN" sz="1600" kern="0" dirty="0">
              <a:latin typeface="宋体" pitchFamily="2" charset="-122"/>
              <a:ea typeface="宋体" pitchFamily="2" charset="-122"/>
            </a:endParaRPr>
          </a:p>
          <a:p>
            <a:pPr marL="342900" indent="-342900" algn="l" eaLnBrk="0" hangingPunct="0">
              <a:spcBef>
                <a:spcPct val="30000"/>
              </a:spcBef>
              <a:buClr>
                <a:schemeClr val="tx2"/>
              </a:buClr>
              <a:buFont typeface="+mj-lt"/>
              <a:buAutoNum type="arabicParenR"/>
              <a:defRPr/>
            </a:pPr>
            <a:r>
              <a:rPr lang="zh-CN" altLang="en-US" sz="1600" kern="0" dirty="0" smtClean="0">
                <a:latin typeface="宋体" pitchFamily="2" charset="-122"/>
                <a:ea typeface="宋体" pitchFamily="2" charset="-122"/>
              </a:rPr>
              <a:t>被引用信息</a:t>
            </a:r>
            <a:endParaRPr lang="en-US" sz="1600" kern="0" dirty="0" smtClean="0">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099300" y="1436688"/>
            <a:ext cx="1965326" cy="1982081"/>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文章标题，期刊与作者信息</a:t>
            </a:r>
            <a:endParaRPr lang="en-US" kern="0" dirty="0" smtClean="0">
              <a:solidFill>
                <a:schemeClr val="accent6"/>
              </a:solidFill>
              <a:latin typeface="宋体" pitchFamily="2" charset="-122"/>
              <a:ea typeface="宋体" pitchFamily="2" charset="-122"/>
              <a:cs typeface="Calibri" pitchFamily="34" charset="0"/>
            </a:endParaRPr>
          </a:p>
          <a:p>
            <a:pPr eaLnBrk="0" hangingPunct="0">
              <a:spcBef>
                <a:spcPct val="30000"/>
              </a:spcBef>
              <a:defRPr/>
            </a:pPr>
            <a:r>
              <a:rPr lang="zh-CN" altLang="en-US" b="0" kern="0" dirty="0" smtClean="0">
                <a:latin typeface="宋体" pitchFamily="2" charset="-122"/>
                <a:ea typeface="宋体" pitchFamily="2" charset="-122"/>
                <a:cs typeface="Calibri" pitchFamily="34" charset="0"/>
              </a:rPr>
              <a:t>文章</a:t>
            </a:r>
            <a:r>
              <a:rPr lang="zh-CN" altLang="en-US" b="0" kern="0" dirty="0">
                <a:latin typeface="宋体" pitchFamily="2" charset="-122"/>
                <a:ea typeface="宋体" pitchFamily="2" charset="-122"/>
                <a:cs typeface="Calibri" pitchFamily="34" charset="0"/>
              </a:rPr>
              <a:t>标题，期刊与作者</a:t>
            </a:r>
            <a:r>
              <a:rPr lang="zh-CN" altLang="en-US" b="0" kern="0" dirty="0" smtClean="0">
                <a:latin typeface="宋体" pitchFamily="2" charset="-122"/>
                <a:ea typeface="宋体" pitchFamily="2" charset="-122"/>
                <a:cs typeface="Calibri" pitchFamily="34" charset="0"/>
              </a:rPr>
              <a:t>信息显示在页面的最上方。</a:t>
            </a:r>
            <a:endParaRPr lang="zh-CN" altLang="en-US" b="0" kern="0" dirty="0">
              <a:latin typeface="宋体" pitchFamily="2" charset="-122"/>
              <a:ea typeface="宋体" pitchFamily="2" charset="-122"/>
              <a:cs typeface="Calibri" pitchFamily="34" charset="0"/>
            </a:endParaRPr>
          </a:p>
          <a:p>
            <a:pPr eaLnBrk="0" hangingPunct="0">
              <a:spcBef>
                <a:spcPct val="30000"/>
              </a:spcBef>
              <a:defRPr/>
            </a:pPr>
            <a:endParaRPr lang="en-US" b="0" kern="0" dirty="0">
              <a:solidFill>
                <a:schemeClr val="accent6"/>
              </a:solidFill>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804272" y="1505839"/>
            <a:ext cx="6012453" cy="3122131"/>
          </a:xfrm>
          <a:prstGeom prst="rect">
            <a:avLst/>
          </a:prstGeom>
          <a:ln>
            <a:noFill/>
          </a:ln>
          <a:effectLst>
            <a:outerShdw blurRad="292100" dist="139700" dir="2700000" algn="tl" rotWithShape="0">
              <a:srgbClr val="333333">
                <a:alpha val="65000"/>
              </a:srgbClr>
            </a:outerShdw>
          </a:effectLst>
        </p:spPr>
      </p:pic>
      <p:sp>
        <p:nvSpPr>
          <p:cNvPr id="6" name="Abgerundetes Rechteck 10"/>
          <p:cNvSpPr/>
          <p:nvPr/>
        </p:nvSpPr>
        <p:spPr bwMode="auto">
          <a:xfrm>
            <a:off x="1516126" y="1524889"/>
            <a:ext cx="3844792" cy="1526400"/>
          </a:xfrm>
          <a:prstGeom prst="roundRect">
            <a:avLst/>
          </a:prstGeom>
          <a:noFill/>
          <a:ln w="38100"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64299" y="1436688"/>
            <a:ext cx="2790059" cy="3250121"/>
          </a:xfrm>
        </p:spPr>
        <p:txBody>
          <a:bodyPr/>
          <a:lstStyle/>
          <a:p>
            <a:pPr eaLnBrk="0" hangingPunct="0">
              <a:spcBef>
                <a:spcPct val="30000"/>
              </a:spcBef>
              <a:defRPr/>
            </a:pPr>
            <a:r>
              <a:rPr lang="zh-CN" altLang="en-US" kern="0" dirty="0" smtClean="0">
                <a:solidFill>
                  <a:schemeClr val="accent6"/>
                </a:solidFill>
                <a:latin typeface="宋体" pitchFamily="2" charset="-122"/>
                <a:ea typeface="宋体" pitchFamily="2" charset="-122"/>
                <a:cs typeface="Calibri" pitchFamily="34" charset="0"/>
              </a:rPr>
              <a:t>导航栏与</a:t>
            </a:r>
            <a:r>
              <a:rPr lang="en-US" kern="0" dirty="0" smtClean="0">
                <a:solidFill>
                  <a:schemeClr val="accent6"/>
                </a:solidFill>
                <a:latin typeface="宋体" pitchFamily="2" charset="-122"/>
                <a:ea typeface="宋体" pitchFamily="2" charset="-122"/>
                <a:cs typeface="Calibri" pitchFamily="34" charset="0"/>
              </a:rPr>
              <a:t>HTML </a:t>
            </a:r>
            <a:r>
              <a:rPr lang="zh-CN" altLang="en-US" kern="0" dirty="0" smtClean="0">
                <a:solidFill>
                  <a:schemeClr val="accent6"/>
                </a:solidFill>
                <a:latin typeface="宋体" pitchFamily="2" charset="-122"/>
                <a:ea typeface="宋体" pitchFamily="2" charset="-122"/>
                <a:cs typeface="Calibri" pitchFamily="34" charset="0"/>
              </a:rPr>
              <a:t>链接</a:t>
            </a:r>
            <a:endParaRPr lang="en-US" kern="0" dirty="0" smtClean="0">
              <a:solidFill>
                <a:schemeClr val="accent6"/>
              </a:solidFill>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在右侧导航栏，您可以下载</a:t>
            </a:r>
            <a:r>
              <a:rPr lang="en-US" altLang="zh-CN" b="0" kern="0" dirty="0" smtClean="0">
                <a:latin typeface="宋体" pitchFamily="2" charset="-122"/>
                <a:ea typeface="宋体" pitchFamily="2" charset="-122"/>
                <a:cs typeface="Calibri" pitchFamily="34" charset="0"/>
              </a:rPr>
              <a:t>PDF</a:t>
            </a:r>
            <a:r>
              <a:rPr lang="zh-CN" altLang="en-US" b="0" kern="0" dirty="0" smtClean="0">
                <a:latin typeface="宋体" pitchFamily="2" charset="-122"/>
                <a:ea typeface="宋体" pitchFamily="2" charset="-122"/>
                <a:cs typeface="Calibri" pitchFamily="34" charset="0"/>
              </a:rPr>
              <a:t>，导出参考文献，分享文章</a:t>
            </a:r>
            <a:endParaRPr lang="en-US" b="0" kern="0" dirty="0" smtClean="0">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导航栏下方是</a:t>
            </a:r>
            <a:r>
              <a:rPr lang="en-US" altLang="zh-CN" b="0" kern="0" dirty="0" smtClean="0">
                <a:latin typeface="宋体" pitchFamily="2" charset="-122"/>
                <a:ea typeface="宋体" pitchFamily="2" charset="-122"/>
                <a:cs typeface="Calibri" pitchFamily="34" charset="0"/>
              </a:rPr>
              <a:t>HTML</a:t>
            </a:r>
            <a:r>
              <a:rPr lang="zh-CN" altLang="en-US" b="0" kern="0" dirty="0" smtClean="0">
                <a:latin typeface="宋体" pitchFamily="2" charset="-122"/>
                <a:ea typeface="宋体" pitchFamily="2" charset="-122"/>
                <a:cs typeface="Calibri" pitchFamily="34" charset="0"/>
              </a:rPr>
              <a:t>浏览链接，可链接到摘要、补充信息及参考文献（如有提供）</a:t>
            </a:r>
            <a:endParaRPr lang="en-US" b="0" kern="0" dirty="0">
              <a:latin typeface="宋体" pitchFamily="2" charset="-122"/>
              <a:ea typeface="宋体" pitchFamily="2" charset="-122"/>
              <a:cs typeface="Calibri" pitchFamily="34" charset="0"/>
            </a:endParaRPr>
          </a:p>
          <a:p>
            <a:pPr marL="342900" indent="-34290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在文章信息下发是不同的文章指标</a:t>
            </a:r>
            <a:endParaRPr 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756648" y="1515364"/>
            <a:ext cx="5460020" cy="2835265"/>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4944398" y="1474343"/>
            <a:ext cx="436338" cy="338554"/>
          </a:xfrm>
          <a:prstGeom prst="rect">
            <a:avLst/>
          </a:prstGeom>
          <a:noFill/>
        </p:spPr>
        <p:txBody>
          <a:bodyPr wrap="none" rtlCol="0">
            <a:spAutoFit/>
          </a:bodyPr>
          <a:lstStyle/>
          <a:p>
            <a:r>
              <a:rPr lang="de-DE" dirty="0" smtClean="0"/>
              <a:t>(1)</a:t>
            </a:r>
            <a:endParaRPr lang="de-DE" dirty="0"/>
          </a:p>
        </p:txBody>
      </p:sp>
      <p:sp>
        <p:nvSpPr>
          <p:cNvPr id="8" name="Textfeld 9"/>
          <p:cNvSpPr txBox="1"/>
          <p:nvPr/>
        </p:nvSpPr>
        <p:spPr>
          <a:xfrm>
            <a:off x="4993674" y="2226846"/>
            <a:ext cx="436338" cy="338554"/>
          </a:xfrm>
          <a:prstGeom prst="rect">
            <a:avLst/>
          </a:prstGeom>
          <a:noFill/>
        </p:spPr>
        <p:txBody>
          <a:bodyPr wrap="none" rtlCol="0">
            <a:spAutoFit/>
          </a:bodyPr>
          <a:lstStyle/>
          <a:p>
            <a:r>
              <a:rPr lang="de-DE" dirty="0" smtClean="0"/>
              <a:t>(2)</a:t>
            </a:r>
            <a:endParaRPr lang="de-DE" dirty="0"/>
          </a:p>
        </p:txBody>
      </p:sp>
      <p:sp>
        <p:nvSpPr>
          <p:cNvPr id="9" name="Textfeld 9"/>
          <p:cNvSpPr txBox="1"/>
          <p:nvPr/>
        </p:nvSpPr>
        <p:spPr>
          <a:xfrm>
            <a:off x="4684336" y="2915412"/>
            <a:ext cx="436338" cy="338554"/>
          </a:xfrm>
          <a:prstGeom prst="rect">
            <a:avLst/>
          </a:prstGeom>
          <a:noFill/>
        </p:spPr>
        <p:txBody>
          <a:bodyPr wrap="none" rtlCol="0">
            <a:spAutoFit/>
          </a:bodyPr>
          <a:lstStyle/>
          <a:p>
            <a:r>
              <a:rPr lang="de-DE" dirty="0" smtClean="0"/>
              <a:t>(3)</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819900" y="1436688"/>
            <a:ext cx="2244726" cy="991041"/>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导出文献</a:t>
            </a:r>
            <a:endParaRPr lang="en-US" altLang="zh-CN" kern="0" dirty="0">
              <a:solidFill>
                <a:schemeClr val="accent6"/>
              </a:solidFill>
              <a:latin typeface="宋体" pitchFamily="2" charset="-122"/>
              <a:ea typeface="宋体" pitchFamily="2" charset="-122"/>
            </a:endParaRPr>
          </a:p>
          <a:p>
            <a:pPr eaLnBrk="0" hangingPunct="0">
              <a:spcBef>
                <a:spcPct val="30000"/>
              </a:spcBef>
              <a:defRPr/>
            </a:pPr>
            <a:r>
              <a:rPr lang="zh-CN" altLang="en-US" b="0" kern="0" dirty="0" smtClean="0">
                <a:latin typeface="Calibri" pitchFamily="34" charset="0"/>
                <a:cs typeface="Calibri" pitchFamily="34" charset="0"/>
              </a:rPr>
              <a:t>允许您以多种格式导出参考文献</a:t>
            </a:r>
            <a:r>
              <a:rPr lang="en-US" b="0" kern="0" dirty="0" smtClean="0">
                <a:latin typeface="Calibri" pitchFamily="34" charset="0"/>
                <a:cs typeface="Calibri" pitchFamily="34" charset="0"/>
              </a:rPr>
              <a:t>:</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923" t="7058" r="1354" b="38269"/>
          <a:stretch/>
        </p:blipFill>
        <p:spPr>
          <a:xfrm>
            <a:off x="114300" y="1748522"/>
            <a:ext cx="6342172" cy="329334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25855">
            <a:off x="5785752" y="2368779"/>
            <a:ext cx="2103441" cy="299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bgerundetes Rechteck 10"/>
          <p:cNvSpPr/>
          <p:nvPr/>
        </p:nvSpPr>
        <p:spPr bwMode="auto">
          <a:xfrm>
            <a:off x="5628640" y="1820132"/>
            <a:ext cx="980232"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197" r="1"/>
          <a:stretch/>
        </p:blipFill>
        <p:spPr>
          <a:xfrm>
            <a:off x="7042010" y="3008163"/>
            <a:ext cx="1738142" cy="31767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15199" y="1436688"/>
            <a:ext cx="2459422" cy="3687163"/>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cs typeface="Calibri" pitchFamily="34" charset="0"/>
              </a:rPr>
              <a:t>参考</a:t>
            </a:r>
            <a:r>
              <a:rPr lang="zh-CN" altLang="en-US" kern="0" dirty="0" smtClean="0">
                <a:solidFill>
                  <a:schemeClr val="accent6"/>
                </a:solidFill>
                <a:latin typeface="宋体" pitchFamily="2" charset="-122"/>
                <a:ea typeface="宋体" pitchFamily="2" charset="-122"/>
                <a:cs typeface="Calibri" pitchFamily="34" charset="0"/>
              </a:rPr>
              <a:t>文献</a:t>
            </a:r>
            <a:endParaRPr lang="en-US" altLang="zh-CN" kern="0" dirty="0" smtClean="0">
              <a:solidFill>
                <a:schemeClr val="accent6"/>
              </a:solidFill>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r>
              <a:rPr lang="zh-CN" altLang="en-US" b="0" kern="0" dirty="0" smtClean="0">
                <a:latin typeface="宋体" pitchFamily="2" charset="-122"/>
                <a:ea typeface="宋体" pitchFamily="2" charset="-122"/>
                <a:cs typeface="Calibri" pitchFamily="34" charset="0"/>
              </a:rPr>
              <a:t>此</a:t>
            </a:r>
            <a:r>
              <a:rPr lang="zh-CN" altLang="en-US" b="0" kern="0" dirty="0">
                <a:latin typeface="宋体" pitchFamily="2" charset="-122"/>
                <a:ea typeface="宋体" pitchFamily="2" charset="-122"/>
                <a:cs typeface="Calibri" pitchFamily="34" charset="0"/>
              </a:rPr>
              <a:t>页面为文章作者使用的参考文献</a:t>
            </a:r>
            <a:r>
              <a:rPr lang="zh-CN" altLang="en-US" b="0" kern="0" dirty="0" smtClean="0">
                <a:latin typeface="宋体" pitchFamily="2" charset="-122"/>
                <a:ea typeface="宋体" pitchFamily="2" charset="-122"/>
                <a:cs typeface="Calibri" pitchFamily="34" charset="0"/>
              </a:rPr>
              <a:t>列表。</a:t>
            </a:r>
            <a:endParaRPr lang="en-US" altLang="zh-CN" b="0" kern="0" dirty="0" smtClean="0">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endParaRPr lang="en-US" b="0" kern="0" dirty="0">
              <a:latin typeface="宋体" pitchFamily="2" charset="-122"/>
              <a:ea typeface="宋体" pitchFamily="2" charset="-122"/>
              <a:cs typeface="Calibri" pitchFamily="34" charset="0"/>
            </a:endParaRPr>
          </a:p>
          <a:p>
            <a:pPr marL="285750" indent="-285750" eaLnBrk="0" hangingPunct="0">
              <a:spcBef>
                <a:spcPct val="30000"/>
              </a:spcBef>
              <a:buFont typeface="Arial" pitchFamily="34" charset="0"/>
              <a:buChar char="•"/>
              <a:defRPr/>
            </a:pPr>
            <a:r>
              <a:rPr lang="zh-CN" altLang="en-US" b="0" kern="0" dirty="0">
                <a:latin typeface="宋体" pitchFamily="2" charset="-122"/>
                <a:ea typeface="宋体" pitchFamily="2" charset="-122"/>
                <a:cs typeface="Calibri" pitchFamily="34" charset="0"/>
              </a:rPr>
              <a:t>通过 “</a:t>
            </a:r>
            <a:r>
              <a:rPr lang="en-US" altLang="zh-CN" b="0" kern="0" dirty="0" err="1">
                <a:latin typeface="宋体" pitchFamily="2" charset="-122"/>
                <a:ea typeface="宋体" pitchFamily="2" charset="-122"/>
                <a:cs typeface="Calibri" pitchFamily="34" charset="0"/>
              </a:rPr>
              <a:t>CrossRef</a:t>
            </a:r>
            <a:r>
              <a:rPr lang="en-US" altLang="zh-CN" b="0" kern="0" dirty="0">
                <a:latin typeface="宋体" pitchFamily="2" charset="-122"/>
                <a:ea typeface="宋体" pitchFamily="2" charset="-122"/>
                <a:cs typeface="Calibri" pitchFamily="34" charset="0"/>
              </a:rPr>
              <a:t>” </a:t>
            </a:r>
            <a:r>
              <a:rPr lang="zh-CN" altLang="en-US" b="0" kern="0" dirty="0">
                <a:latin typeface="宋体" pitchFamily="2" charset="-122"/>
                <a:ea typeface="宋体" pitchFamily="2" charset="-122"/>
                <a:cs typeface="Calibri" pitchFamily="34" charset="0"/>
              </a:rPr>
              <a:t>链接，大部分的参考文献可以链接到原始</a:t>
            </a:r>
            <a:r>
              <a:rPr lang="zh-CN" altLang="en-US" b="0" kern="0" dirty="0" smtClean="0">
                <a:latin typeface="宋体" pitchFamily="2" charset="-122"/>
                <a:ea typeface="宋体" pitchFamily="2" charset="-122"/>
                <a:cs typeface="Calibri" pitchFamily="34" charset="0"/>
              </a:rPr>
              <a:t>出处</a:t>
            </a:r>
            <a:endParaRPr lang="en-US" altLang="zh-CN" b="0" kern="0" dirty="0" smtClean="0">
              <a:latin typeface="宋体" pitchFamily="2" charset="-122"/>
              <a:ea typeface="宋体" pitchFamily="2" charset="-122"/>
              <a:cs typeface="Calibri" pitchFamily="34" charset="0"/>
            </a:endParaRPr>
          </a:p>
          <a:p>
            <a:pPr eaLnBrk="0" hangingPunct="0">
              <a:spcBef>
                <a:spcPct val="30000"/>
              </a:spcBef>
              <a:defRPr/>
            </a:pPr>
            <a:endParaRPr lang="zh-CN" altLang="en-US" b="0" kern="0"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0" y="1492693"/>
            <a:ext cx="6264170" cy="3485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76999"/>
          </a:xfrm>
        </p:spPr>
        <p:txBody>
          <a:bodyPr/>
          <a:lstStyle/>
          <a:p>
            <a:r>
              <a:rPr lang="zh-CN" altLang="en-US" dirty="0">
                <a:latin typeface="宋体" pitchFamily="2" charset="-122"/>
                <a:ea typeface="宋体" pitchFamily="2" charset="-122"/>
              </a:rPr>
              <a:t>直接链接到</a:t>
            </a:r>
            <a:r>
              <a:rPr lang="en-US" altLang="zh-CN" dirty="0">
                <a:latin typeface="宋体" pitchFamily="2" charset="-122"/>
                <a:ea typeface="宋体" pitchFamily="2" charset="-122"/>
              </a:rPr>
              <a:t>HTML</a:t>
            </a:r>
            <a:r>
              <a:rPr lang="zh-CN" altLang="en-US" dirty="0">
                <a:latin typeface="宋体" pitchFamily="2" charset="-122"/>
                <a:ea typeface="宋体" pitchFamily="2" charset="-122"/>
              </a:rPr>
              <a:t>部分</a:t>
            </a:r>
            <a:endParaRPr lang="en-US" dirty="0">
              <a:latin typeface="宋体" pitchFamily="2" charset="-122"/>
              <a:ea typeface="宋体" pitchFamily="2" charset="-122"/>
              <a:cs typeface="Calibri" pitchFamily="34" charset="0"/>
            </a:endParaRPr>
          </a:p>
        </p:txBody>
      </p:sp>
      <p:sp>
        <p:nvSpPr>
          <p:cNvPr id="5" name="Title 4"/>
          <p:cNvSpPr>
            <a:spLocks noGrp="1"/>
          </p:cNvSpPr>
          <p:nvPr>
            <p:ph type="title"/>
          </p:nvPr>
        </p:nvSpPr>
        <p:spPr/>
        <p:txBody>
          <a:bodyPr/>
          <a:lstStyle/>
          <a:p>
            <a:r>
              <a:rPr lang="zh-CN" altLang="en-US" dirty="0" smtClean="0"/>
              <a:t>更多新功能：</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673" y="1819656"/>
            <a:ext cx="4279392" cy="4318336"/>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385459">
            <a:off x="5000198" y="2193434"/>
            <a:ext cx="1096963" cy="24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5549" y="1673352"/>
            <a:ext cx="2643667" cy="226161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922"/>
          <a:stretch/>
        </p:blipFill>
        <p:spPr>
          <a:xfrm>
            <a:off x="5413248" y="3063240"/>
            <a:ext cx="1486029" cy="3587617"/>
          </a:xfrm>
          <a:prstGeom prst="rect">
            <a:avLst/>
          </a:prstGeom>
          <a:ln>
            <a:noFill/>
          </a:ln>
          <a:effectLst>
            <a:outerShdw blurRad="292100" dist="139700" dir="2700000" algn="tl" rotWithShape="0">
              <a:srgbClr val="333333">
                <a:alpha val="65000"/>
              </a:srgbClr>
            </a:outerShdw>
          </a:effectLst>
        </p:spPr>
      </p:pic>
      <p:sp>
        <p:nvSpPr>
          <p:cNvPr id="10" name="Down Arrow 9"/>
          <p:cNvSpPr/>
          <p:nvPr/>
        </p:nvSpPr>
        <p:spPr>
          <a:xfrm rot="16200000">
            <a:off x="6808469" y="3265171"/>
            <a:ext cx="342901" cy="304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Abgerundetes Rechteck 18"/>
          <p:cNvSpPr/>
          <p:nvPr/>
        </p:nvSpPr>
        <p:spPr bwMode="auto">
          <a:xfrm>
            <a:off x="4257160" y="2470824"/>
            <a:ext cx="826904" cy="172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19800" y="1436688"/>
            <a:ext cx="3044826" cy="2025170"/>
          </a:xfrm>
        </p:spPr>
        <p:txBody>
          <a:bodyPr/>
          <a:lstStyle/>
          <a:p>
            <a:pPr eaLnBrk="0" hangingPunct="0">
              <a:spcBef>
                <a:spcPct val="30000"/>
              </a:spcBef>
              <a:defRPr/>
            </a:pPr>
            <a:r>
              <a:rPr lang="zh-CN" altLang="en-US" kern="0" dirty="0">
                <a:solidFill>
                  <a:schemeClr val="accent6"/>
                </a:solidFill>
                <a:latin typeface="宋体" pitchFamily="2" charset="-122"/>
                <a:ea typeface="宋体" pitchFamily="2" charset="-122"/>
              </a:rPr>
              <a:t>关于此文章</a:t>
            </a:r>
            <a:endParaRPr lang="en-US" altLang="zh-CN" kern="0" dirty="0">
              <a:solidFill>
                <a:schemeClr val="accent6"/>
              </a:solidFill>
              <a:latin typeface="宋体" pitchFamily="2" charset="-122"/>
              <a:ea typeface="宋体" pitchFamily="2" charset="-12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链接到更新查询</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链接到此刊更详尽信息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链接到版权与许可信息</a:t>
            </a:r>
            <a:endParaRPr lang="en-US"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个性化推荐</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期刊文章</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5" t="2076" r="1708"/>
          <a:stretch/>
        </p:blipFill>
        <p:spPr>
          <a:xfrm>
            <a:off x="831089" y="1502832"/>
            <a:ext cx="4871211" cy="4699801"/>
          </a:xfrm>
          <a:prstGeom prst="rect">
            <a:avLst/>
          </a:prstGeom>
          <a:ln>
            <a:noFill/>
          </a:ln>
          <a:effectLst>
            <a:outerShdw blurRad="292100" dist="139700" dir="2700000" algn="tl" rotWithShape="0">
              <a:srgbClr val="333333">
                <a:alpha val="65000"/>
              </a:srgbClr>
            </a:outerShdw>
          </a:effectLst>
        </p:spPr>
      </p:pic>
      <p:sp>
        <p:nvSpPr>
          <p:cNvPr id="6" name="Textfeld 9"/>
          <p:cNvSpPr txBox="1"/>
          <p:nvPr/>
        </p:nvSpPr>
        <p:spPr>
          <a:xfrm>
            <a:off x="562356" y="1892808"/>
            <a:ext cx="436338" cy="338554"/>
          </a:xfrm>
          <a:prstGeom prst="rect">
            <a:avLst/>
          </a:prstGeom>
          <a:noFill/>
        </p:spPr>
        <p:txBody>
          <a:bodyPr wrap="none" rtlCol="0">
            <a:spAutoFit/>
          </a:bodyPr>
          <a:lstStyle/>
          <a:p>
            <a:r>
              <a:rPr lang="de-DE" dirty="0" smtClean="0"/>
              <a:t>(1)</a:t>
            </a:r>
            <a:endParaRPr lang="de-DE" dirty="0"/>
          </a:p>
        </p:txBody>
      </p:sp>
      <p:sp>
        <p:nvSpPr>
          <p:cNvPr id="8" name="Textfeld 10"/>
          <p:cNvSpPr txBox="1"/>
          <p:nvPr/>
        </p:nvSpPr>
        <p:spPr>
          <a:xfrm>
            <a:off x="1288584" y="2170233"/>
            <a:ext cx="436338" cy="338554"/>
          </a:xfrm>
          <a:prstGeom prst="rect">
            <a:avLst/>
          </a:prstGeom>
          <a:noFill/>
        </p:spPr>
        <p:txBody>
          <a:bodyPr wrap="none" rtlCol="0">
            <a:spAutoFit/>
          </a:bodyPr>
          <a:lstStyle/>
          <a:p>
            <a:r>
              <a:rPr lang="de-DE" dirty="0" smtClean="0"/>
              <a:t>(2)</a:t>
            </a:r>
            <a:endParaRPr lang="de-DE" dirty="0"/>
          </a:p>
        </p:txBody>
      </p:sp>
      <p:sp>
        <p:nvSpPr>
          <p:cNvPr id="9" name="Textfeld 12"/>
          <p:cNvSpPr txBox="1"/>
          <p:nvPr/>
        </p:nvSpPr>
        <p:spPr>
          <a:xfrm>
            <a:off x="1288584" y="2419378"/>
            <a:ext cx="436338" cy="338554"/>
          </a:xfrm>
          <a:prstGeom prst="rect">
            <a:avLst/>
          </a:prstGeom>
          <a:noFill/>
        </p:spPr>
        <p:txBody>
          <a:bodyPr wrap="none" rtlCol="0">
            <a:spAutoFit/>
          </a:bodyPr>
          <a:lstStyle/>
          <a:p>
            <a:r>
              <a:rPr lang="de-DE" dirty="0" smtClean="0"/>
              <a:t>(3)</a:t>
            </a:r>
            <a:endParaRPr lang="de-DE" dirty="0"/>
          </a:p>
        </p:txBody>
      </p:sp>
      <p:sp>
        <p:nvSpPr>
          <p:cNvPr id="10" name="Textfeld 14"/>
          <p:cNvSpPr txBox="1"/>
          <p:nvPr/>
        </p:nvSpPr>
        <p:spPr>
          <a:xfrm>
            <a:off x="541054" y="3209826"/>
            <a:ext cx="436338" cy="338554"/>
          </a:xfrm>
          <a:prstGeom prst="rect">
            <a:avLst/>
          </a:prstGeom>
          <a:noFill/>
        </p:spPr>
        <p:txBody>
          <a:bodyPr wrap="none" rtlCol="0">
            <a:spAutoFit/>
          </a:bodyPr>
          <a:lstStyle/>
          <a:p>
            <a:r>
              <a:rPr lang="de-DE" dirty="0" smtClean="0"/>
              <a:t>(4)</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5.0</a:t>
            </a:r>
            <a:endParaRPr lang="en-GB" dirty="0"/>
          </a:p>
        </p:txBody>
      </p:sp>
      <p:sp>
        <p:nvSpPr>
          <p:cNvPr id="4" name="Title 3"/>
          <p:cNvSpPr>
            <a:spLocks noGrp="1"/>
          </p:cNvSpPr>
          <p:nvPr>
            <p:ph type="title"/>
          </p:nvPr>
        </p:nvSpPr>
        <p:spPr/>
        <p:txBody>
          <a:bodyPr/>
          <a:lstStyle/>
          <a:p>
            <a:r>
              <a:rPr lang="zh-HK" altLang="en-US" dirty="0"/>
              <a:t>图书</a:t>
            </a:r>
          </a:p>
        </p:txBody>
      </p:sp>
      <p:sp>
        <p:nvSpPr>
          <p:cNvPr id="6" name="Text Placeholder 11"/>
          <p:cNvSpPr txBox="1">
            <a:spLocks/>
          </p:cNvSpPr>
          <p:nvPr/>
        </p:nvSpPr>
        <p:spPr>
          <a:xfrm>
            <a:off x="825500" y="1017588"/>
            <a:ext cx="8239126" cy="775597"/>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HK" altLang="en-US" kern="0" dirty="0">
                <a:solidFill>
                  <a:schemeClr val="bg1"/>
                </a:solidFill>
                <a:ea typeface="ヒラギノ角ゴ Pro W3" pitchFamily="-65" charset="-128"/>
                <a:cs typeface="ヒラギノ角ゴ Pro W3" pitchFamily="-65" charset="-128"/>
              </a:rPr>
              <a:t>功能概述</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无权限浏览本书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HK" altLang="en-US" kern="0" dirty="0">
                <a:solidFill>
                  <a:schemeClr val="bg1"/>
                </a:solidFill>
                <a:ea typeface="ヒラギノ角ゴ Pro W3" pitchFamily="-65" charset="-128"/>
                <a:cs typeface="ヒラギノ角ゴ Pro W3" pitchFamily="-65" charset="-128"/>
              </a:rPr>
              <a:t>关于本书</a:t>
            </a:r>
          </a:p>
        </p:txBody>
      </p:sp>
    </p:spTree>
    <p:extLst>
      <p:ext uri="{BB962C8B-B14F-4D97-AF65-F5344CB8AC3E}">
        <p14:creationId xmlns:p14="http://schemas.microsoft.com/office/powerpoint/2010/main" val="3382474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848350" y="1436688"/>
            <a:ext cx="3216277" cy="5084469"/>
          </a:xfrm>
        </p:spPr>
        <p:txBody>
          <a:bodyPr/>
          <a:lstStyle/>
          <a:p>
            <a:pPr eaLnBrk="0" hangingPunct="0">
              <a:spcBef>
                <a:spcPct val="30000"/>
              </a:spcBef>
              <a:buClr>
                <a:schemeClr val="accent6"/>
              </a:buClr>
              <a:defRPr/>
            </a:pPr>
            <a:r>
              <a:rPr lang="zh-CN" altLang="en-US" kern="0" dirty="0" smtClean="0">
                <a:solidFill>
                  <a:schemeClr val="accent6"/>
                </a:solidFill>
                <a:latin typeface="宋体" pitchFamily="2" charset="-122"/>
                <a:ea typeface="宋体" pitchFamily="2" charset="-122"/>
              </a:rPr>
              <a:t>功能</a:t>
            </a:r>
            <a:r>
              <a:rPr lang="zh-CN" altLang="en-US" kern="0" dirty="0">
                <a:solidFill>
                  <a:schemeClr val="accent6"/>
                </a:solidFill>
                <a:latin typeface="宋体" pitchFamily="2" charset="-122"/>
                <a:ea typeface="宋体" pitchFamily="2" charset="-122"/>
              </a:rPr>
              <a:t>概述</a:t>
            </a:r>
            <a:endParaRPr lang="en-US"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在本书内搜索</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出版年限 </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图书标题</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数目信息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下载整本书</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下载</a:t>
            </a:r>
            <a:r>
              <a:rPr lang="en-US" b="0" kern="0" dirty="0" err="1" smtClean="0">
                <a:latin typeface="Calibri" pitchFamily="34" charset="0"/>
                <a:cs typeface="Calibri" pitchFamily="34" charset="0"/>
              </a:rPr>
              <a:t>ePub</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如果可提供</a:t>
            </a:r>
            <a:r>
              <a:rPr lang="en-US" b="0" kern="0" dirty="0" smtClean="0">
                <a:latin typeface="Calibri" pitchFamily="34" charset="0"/>
                <a:cs typeface="Calibri" pitchFamily="34" charset="0"/>
              </a:rPr>
              <a:t>)</a:t>
            </a:r>
            <a:endParaRPr lang="en-US" b="0" kern="0" dirty="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图书章节列表</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图书指标</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en-US" b="0" kern="0" dirty="0" err="1" smtClean="0">
                <a:latin typeface="Calibri" pitchFamily="34" charset="0"/>
                <a:cs typeface="Calibri" pitchFamily="34" charset="0"/>
              </a:rPr>
              <a:t>MyCopy</a:t>
            </a:r>
            <a:r>
              <a:rPr lang="en-US" b="0" kern="0" dirty="0" smtClean="0">
                <a:latin typeface="Calibri" pitchFamily="34" charset="0"/>
                <a:cs typeface="Calibri" pitchFamily="34" charset="0"/>
              </a:rPr>
              <a:t> (</a:t>
            </a:r>
            <a:r>
              <a:rPr lang="zh-CN" altLang="en-US" b="0" kern="0" dirty="0" smtClean="0">
                <a:latin typeface="Calibri" pitchFamily="34" charset="0"/>
                <a:cs typeface="Calibri" pitchFamily="34" charset="0"/>
              </a:rPr>
              <a:t>有申请限制</a:t>
            </a:r>
            <a:r>
              <a:rPr lang="en-US" b="0" kern="0" dirty="0" smtClean="0">
                <a:latin typeface="Calibri" pitchFamily="34" charset="0"/>
                <a:cs typeface="Calibri" pitchFamily="34" charset="0"/>
              </a:rPr>
              <a:t>)</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关于本书</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分享</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图书主页</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411" y="1422908"/>
            <a:ext cx="4834723" cy="4818888"/>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3801750" y="1219468"/>
            <a:ext cx="442750" cy="369332"/>
          </a:xfrm>
          <a:prstGeom prst="rect">
            <a:avLst/>
          </a:prstGeom>
          <a:noFill/>
        </p:spPr>
        <p:txBody>
          <a:bodyPr wrap="none" rtlCol="0">
            <a:spAutoFit/>
          </a:bodyPr>
          <a:lstStyle/>
          <a:p>
            <a:r>
              <a:rPr lang="de-DE" dirty="0" smtClean="0"/>
              <a:t>(1)</a:t>
            </a:r>
            <a:endParaRPr lang="de-DE" dirty="0"/>
          </a:p>
        </p:txBody>
      </p:sp>
      <p:sp>
        <p:nvSpPr>
          <p:cNvPr id="8" name="Textfeld 7"/>
          <p:cNvSpPr txBox="1"/>
          <p:nvPr/>
        </p:nvSpPr>
        <p:spPr>
          <a:xfrm>
            <a:off x="668435" y="1712976"/>
            <a:ext cx="442750" cy="369332"/>
          </a:xfrm>
          <a:prstGeom prst="rect">
            <a:avLst/>
          </a:prstGeom>
          <a:noFill/>
        </p:spPr>
        <p:txBody>
          <a:bodyPr wrap="none" rtlCol="0">
            <a:spAutoFit/>
          </a:bodyPr>
          <a:lstStyle/>
          <a:p>
            <a:r>
              <a:rPr lang="de-DE" dirty="0" smtClean="0"/>
              <a:t>(2)</a:t>
            </a:r>
            <a:endParaRPr lang="de-DE" dirty="0"/>
          </a:p>
        </p:txBody>
      </p:sp>
      <p:sp>
        <p:nvSpPr>
          <p:cNvPr id="9" name="Textfeld 8"/>
          <p:cNvSpPr txBox="1"/>
          <p:nvPr/>
        </p:nvSpPr>
        <p:spPr>
          <a:xfrm>
            <a:off x="672211" y="1992912"/>
            <a:ext cx="442750" cy="369332"/>
          </a:xfrm>
          <a:prstGeom prst="rect">
            <a:avLst/>
          </a:prstGeom>
          <a:noFill/>
        </p:spPr>
        <p:txBody>
          <a:bodyPr wrap="none" rtlCol="0">
            <a:spAutoFit/>
          </a:bodyPr>
          <a:lstStyle/>
          <a:p>
            <a:r>
              <a:rPr lang="de-DE" dirty="0" smtClean="0"/>
              <a:t>(3)</a:t>
            </a:r>
            <a:endParaRPr lang="de-DE" dirty="0"/>
          </a:p>
        </p:txBody>
      </p:sp>
      <p:sp>
        <p:nvSpPr>
          <p:cNvPr id="10" name="Textfeld 9"/>
          <p:cNvSpPr txBox="1"/>
          <p:nvPr/>
        </p:nvSpPr>
        <p:spPr>
          <a:xfrm>
            <a:off x="655735" y="2395375"/>
            <a:ext cx="442750" cy="369332"/>
          </a:xfrm>
          <a:prstGeom prst="rect">
            <a:avLst/>
          </a:prstGeom>
          <a:noFill/>
        </p:spPr>
        <p:txBody>
          <a:bodyPr wrap="none" rtlCol="0">
            <a:spAutoFit/>
          </a:bodyPr>
          <a:lstStyle/>
          <a:p>
            <a:r>
              <a:rPr lang="de-DE" dirty="0" smtClean="0"/>
              <a:t>(4)</a:t>
            </a:r>
            <a:endParaRPr lang="de-DE" dirty="0"/>
          </a:p>
        </p:txBody>
      </p:sp>
      <p:sp>
        <p:nvSpPr>
          <p:cNvPr id="11" name="Textfeld 10"/>
          <p:cNvSpPr txBox="1"/>
          <p:nvPr/>
        </p:nvSpPr>
        <p:spPr>
          <a:xfrm>
            <a:off x="681736" y="2813558"/>
            <a:ext cx="442750" cy="369332"/>
          </a:xfrm>
          <a:prstGeom prst="rect">
            <a:avLst/>
          </a:prstGeom>
          <a:noFill/>
        </p:spPr>
        <p:txBody>
          <a:bodyPr wrap="none" rtlCol="0">
            <a:spAutoFit/>
          </a:bodyPr>
          <a:lstStyle/>
          <a:p>
            <a:r>
              <a:rPr lang="de-DE" dirty="0" smtClean="0"/>
              <a:t>(5)</a:t>
            </a:r>
            <a:endParaRPr lang="de-DE" dirty="0"/>
          </a:p>
        </p:txBody>
      </p:sp>
      <p:sp>
        <p:nvSpPr>
          <p:cNvPr id="12" name="Textfeld 11"/>
          <p:cNvSpPr txBox="1"/>
          <p:nvPr/>
        </p:nvSpPr>
        <p:spPr>
          <a:xfrm>
            <a:off x="3496696" y="2807724"/>
            <a:ext cx="442750" cy="369332"/>
          </a:xfrm>
          <a:prstGeom prst="rect">
            <a:avLst/>
          </a:prstGeom>
          <a:noFill/>
        </p:spPr>
        <p:txBody>
          <a:bodyPr wrap="none" rtlCol="0">
            <a:spAutoFit/>
          </a:bodyPr>
          <a:lstStyle/>
          <a:p>
            <a:r>
              <a:rPr lang="de-DE" dirty="0" smtClean="0"/>
              <a:t>(6)</a:t>
            </a:r>
            <a:endParaRPr lang="de-DE" dirty="0"/>
          </a:p>
        </p:txBody>
      </p:sp>
      <p:sp>
        <p:nvSpPr>
          <p:cNvPr id="13" name="Textfeld 12"/>
          <p:cNvSpPr txBox="1"/>
          <p:nvPr/>
        </p:nvSpPr>
        <p:spPr>
          <a:xfrm>
            <a:off x="665260" y="3276628"/>
            <a:ext cx="442750" cy="369332"/>
          </a:xfrm>
          <a:prstGeom prst="rect">
            <a:avLst/>
          </a:prstGeom>
          <a:noFill/>
        </p:spPr>
        <p:txBody>
          <a:bodyPr wrap="none" rtlCol="0">
            <a:spAutoFit/>
          </a:bodyPr>
          <a:lstStyle/>
          <a:p>
            <a:r>
              <a:rPr lang="de-DE" dirty="0" smtClean="0"/>
              <a:t>(7)</a:t>
            </a:r>
            <a:endParaRPr lang="de-DE" dirty="0"/>
          </a:p>
        </p:txBody>
      </p:sp>
      <p:sp>
        <p:nvSpPr>
          <p:cNvPr id="14" name="Textfeld 14"/>
          <p:cNvSpPr txBox="1"/>
          <p:nvPr/>
        </p:nvSpPr>
        <p:spPr>
          <a:xfrm>
            <a:off x="3757784" y="2977662"/>
            <a:ext cx="442750" cy="369332"/>
          </a:xfrm>
          <a:prstGeom prst="rect">
            <a:avLst/>
          </a:prstGeom>
          <a:noFill/>
        </p:spPr>
        <p:txBody>
          <a:bodyPr wrap="none" rtlCol="0">
            <a:spAutoFit/>
          </a:bodyPr>
          <a:lstStyle/>
          <a:p>
            <a:r>
              <a:rPr lang="de-DE" dirty="0" smtClean="0"/>
              <a:t>(8)</a:t>
            </a:r>
            <a:endParaRPr lang="de-DE" dirty="0"/>
          </a:p>
        </p:txBody>
      </p:sp>
      <p:sp>
        <p:nvSpPr>
          <p:cNvPr id="15" name="Textfeld 14"/>
          <p:cNvSpPr txBox="1"/>
          <p:nvPr/>
        </p:nvSpPr>
        <p:spPr>
          <a:xfrm>
            <a:off x="3855452" y="4366836"/>
            <a:ext cx="442750" cy="369332"/>
          </a:xfrm>
          <a:prstGeom prst="rect">
            <a:avLst/>
          </a:prstGeom>
          <a:noFill/>
        </p:spPr>
        <p:txBody>
          <a:bodyPr wrap="none" rtlCol="0">
            <a:spAutoFit/>
          </a:bodyPr>
          <a:lstStyle/>
          <a:p>
            <a:r>
              <a:rPr lang="de-DE" dirty="0" smtClean="0"/>
              <a:t>(9)</a:t>
            </a:r>
            <a:endParaRPr lang="de-DE" dirty="0"/>
          </a:p>
        </p:txBody>
      </p:sp>
      <p:sp>
        <p:nvSpPr>
          <p:cNvPr id="16" name="Textfeld 14"/>
          <p:cNvSpPr txBox="1"/>
          <p:nvPr/>
        </p:nvSpPr>
        <p:spPr>
          <a:xfrm>
            <a:off x="3657727" y="5379367"/>
            <a:ext cx="559769" cy="369332"/>
          </a:xfrm>
          <a:prstGeom prst="rect">
            <a:avLst/>
          </a:prstGeom>
          <a:noFill/>
        </p:spPr>
        <p:txBody>
          <a:bodyPr wrap="none" rtlCol="0">
            <a:spAutoFit/>
          </a:bodyPr>
          <a:lstStyle/>
          <a:p>
            <a:r>
              <a:rPr lang="de-DE" dirty="0" smtClean="0"/>
              <a:t>(10)</a:t>
            </a:r>
            <a:endParaRPr lang="de-DE" dirty="0"/>
          </a:p>
        </p:txBody>
      </p:sp>
      <p:sp>
        <p:nvSpPr>
          <p:cNvPr id="17" name="Textfeld 14"/>
          <p:cNvSpPr txBox="1"/>
          <p:nvPr/>
        </p:nvSpPr>
        <p:spPr>
          <a:xfrm>
            <a:off x="3653950" y="5868351"/>
            <a:ext cx="559769" cy="369332"/>
          </a:xfrm>
          <a:prstGeom prst="rect">
            <a:avLst/>
          </a:prstGeom>
          <a:noFill/>
        </p:spPr>
        <p:txBody>
          <a:bodyPr wrap="none" rtlCol="0">
            <a:spAutoFit/>
          </a:bodyPr>
          <a:lstStyle/>
          <a:p>
            <a:r>
              <a:rPr lang="de-DE" dirty="0" smtClean="0"/>
              <a:t>(11)</a:t>
            </a:r>
            <a:endParaRPr lang="de-DE" dirty="0"/>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553200" y="1436688"/>
            <a:ext cx="2511426" cy="3964162"/>
          </a:xfrm>
        </p:spPr>
        <p:txBody>
          <a:bodyPr/>
          <a:lstStyle/>
          <a:p>
            <a:pPr lvl="0">
              <a:spcBef>
                <a:spcPct val="30000"/>
              </a:spcBef>
              <a:defRPr/>
            </a:pPr>
            <a:r>
              <a:rPr lang="zh-CN" altLang="en-US" kern="0" dirty="0">
                <a:solidFill>
                  <a:schemeClr val="accent6"/>
                </a:solidFill>
                <a:latin typeface="宋体" pitchFamily="2" charset="-122"/>
                <a:ea typeface="宋体" pitchFamily="2" charset="-122"/>
              </a:rPr>
              <a:t>无权限浏览本书</a:t>
            </a:r>
            <a:endParaRPr lang="en-US" altLang="zh-CN" kern="0" dirty="0">
              <a:solidFill>
                <a:schemeClr val="accent6"/>
              </a:solidFill>
              <a:latin typeface="宋体" pitchFamily="2" charset="-122"/>
              <a:ea typeface="宋体" pitchFamily="2" charset="-122"/>
            </a:endParaRPr>
          </a:p>
          <a:p>
            <a:pPr eaLnBrk="0" hangingPunct="0">
              <a:spcBef>
                <a:spcPct val="30000"/>
              </a:spcBef>
              <a:defRPr/>
            </a:pPr>
            <a:r>
              <a:rPr lang="zh-CN" altLang="en-US" b="0" kern="0" dirty="0">
                <a:latin typeface="宋体" pitchFamily="2" charset="-122"/>
                <a:ea typeface="宋体" pitchFamily="2" charset="-122"/>
                <a:cs typeface="Calibri" pitchFamily="34" charset="0"/>
              </a:rPr>
              <a:t>如果您没有权限浏览，页面设计将有所不同</a:t>
            </a:r>
            <a:r>
              <a:rPr lang="en-US" altLang="zh-CN" b="0" kern="0" dirty="0">
                <a:latin typeface="宋体" pitchFamily="2" charset="-122"/>
                <a:ea typeface="宋体" pitchFamily="2" charset="-122"/>
                <a:cs typeface="Calibri" pitchFamily="34" charset="0"/>
              </a:rPr>
              <a:t>:</a:t>
            </a:r>
          </a:p>
          <a:p>
            <a:pPr marL="342900" indent="-34290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在每个项目前端有一个黄色锁标记</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所有项目将会以黄色背景显示</a:t>
            </a:r>
          </a:p>
          <a:p>
            <a:pPr marL="342900" indent="-342900" eaLnBrk="0" hangingPunct="0">
              <a:spcBef>
                <a:spcPct val="30000"/>
              </a:spcBef>
              <a:buClr>
                <a:schemeClr val="accent4"/>
              </a:buClr>
              <a:buFont typeface="+mj-lt"/>
              <a:buAutoNum type="arabicParenR"/>
              <a:defRPr/>
            </a:pPr>
            <a:r>
              <a:rPr lang="zh-CN" altLang="en-US" b="0" kern="0" dirty="0">
                <a:latin typeface="宋体" pitchFamily="2" charset="-122"/>
                <a:ea typeface="宋体" pitchFamily="2" charset="-122"/>
                <a:cs typeface="Calibri" pitchFamily="34" charset="0"/>
              </a:rPr>
              <a:t>无下载链接的话，只出现免费预览链接，但同时也会有“获得章节全文权限” 的链接</a:t>
            </a:r>
            <a:endParaRPr lang="en-GB" b="0" dirty="0">
              <a:latin typeface="宋体" pitchFamily="2" charset="-122"/>
              <a:ea typeface="宋体" pitchFamily="2" charset="-122"/>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27" t="1586" r="1145"/>
          <a:stretch/>
        </p:blipFill>
        <p:spPr>
          <a:xfrm>
            <a:off x="831300" y="1461516"/>
            <a:ext cx="5479965" cy="4547007"/>
          </a:xfrm>
          <a:prstGeom prst="rect">
            <a:avLst/>
          </a:prstGeom>
          <a:ln>
            <a:noFill/>
          </a:ln>
          <a:effectLst>
            <a:outerShdw blurRad="292100" dist="139700" dir="2700000" algn="tl" rotWithShape="0">
              <a:srgbClr val="333333">
                <a:alpha val="65000"/>
              </a:srgbClr>
            </a:outerShdw>
          </a:effectLst>
        </p:spPr>
      </p:pic>
      <p:sp>
        <p:nvSpPr>
          <p:cNvPr id="6" name="Textfeld 5"/>
          <p:cNvSpPr txBox="1"/>
          <p:nvPr/>
        </p:nvSpPr>
        <p:spPr>
          <a:xfrm>
            <a:off x="976410" y="1128564"/>
            <a:ext cx="436338" cy="338554"/>
          </a:xfrm>
          <a:prstGeom prst="rect">
            <a:avLst/>
          </a:prstGeom>
          <a:noFill/>
        </p:spPr>
        <p:txBody>
          <a:bodyPr wrap="none" rtlCol="0">
            <a:spAutoFit/>
          </a:bodyPr>
          <a:lstStyle/>
          <a:p>
            <a:r>
              <a:rPr lang="de-DE" dirty="0" smtClean="0"/>
              <a:t>(1)</a:t>
            </a:r>
            <a:endParaRPr lang="de-DE" dirty="0"/>
          </a:p>
        </p:txBody>
      </p:sp>
      <p:sp>
        <p:nvSpPr>
          <p:cNvPr id="8" name="Textfeld 6"/>
          <p:cNvSpPr txBox="1"/>
          <p:nvPr/>
        </p:nvSpPr>
        <p:spPr>
          <a:xfrm>
            <a:off x="3997164" y="4691860"/>
            <a:ext cx="436338" cy="338554"/>
          </a:xfrm>
          <a:prstGeom prst="rect">
            <a:avLst/>
          </a:prstGeom>
          <a:noFill/>
        </p:spPr>
        <p:txBody>
          <a:bodyPr wrap="none" rtlCol="0">
            <a:spAutoFit/>
          </a:bodyPr>
          <a:lstStyle/>
          <a:p>
            <a:r>
              <a:rPr lang="de-DE" dirty="0" smtClean="0"/>
              <a:t>(2)</a:t>
            </a:r>
            <a:endParaRPr lang="de-DE" dirty="0"/>
          </a:p>
        </p:txBody>
      </p:sp>
      <p:sp>
        <p:nvSpPr>
          <p:cNvPr id="9" name="Textfeld 7"/>
          <p:cNvSpPr txBox="1"/>
          <p:nvPr/>
        </p:nvSpPr>
        <p:spPr>
          <a:xfrm>
            <a:off x="5588364" y="2249198"/>
            <a:ext cx="436338" cy="338554"/>
          </a:xfrm>
          <a:prstGeom prst="rect">
            <a:avLst/>
          </a:prstGeom>
          <a:noFill/>
        </p:spPr>
        <p:txBody>
          <a:bodyPr wrap="none" rtlCol="0">
            <a:spAutoFit/>
          </a:bodyPr>
          <a:lstStyle/>
          <a:p>
            <a:r>
              <a:rPr lang="de-DE" dirty="0" smtClean="0"/>
              <a:t>(3)</a:t>
            </a:r>
            <a:endParaRPr lang="de-DE" dirty="0"/>
          </a:p>
        </p:txBody>
      </p:sp>
      <p:sp>
        <p:nvSpPr>
          <p:cNvPr id="10" name="Textfeld 5"/>
          <p:cNvSpPr txBox="1"/>
          <p:nvPr/>
        </p:nvSpPr>
        <p:spPr>
          <a:xfrm>
            <a:off x="758241" y="3459217"/>
            <a:ext cx="436338" cy="338554"/>
          </a:xfrm>
          <a:prstGeom prst="rect">
            <a:avLst/>
          </a:prstGeom>
          <a:noFill/>
        </p:spPr>
        <p:txBody>
          <a:bodyPr wrap="none" rtlCol="0">
            <a:spAutoFit/>
          </a:bodyPr>
          <a:lstStyle/>
          <a:p>
            <a:r>
              <a:rPr lang="de-DE" dirty="0" smtClean="0"/>
              <a:t>(1)</a:t>
            </a:r>
            <a:endParaRPr lang="de-DE" dirty="0"/>
          </a:p>
        </p:txBody>
      </p:sp>
      <p:sp>
        <p:nvSpPr>
          <p:cNvPr id="11" name="Textfeld 6"/>
          <p:cNvSpPr txBox="1"/>
          <p:nvPr/>
        </p:nvSpPr>
        <p:spPr>
          <a:xfrm>
            <a:off x="3997164" y="5244310"/>
            <a:ext cx="436338" cy="338554"/>
          </a:xfrm>
          <a:prstGeom prst="rect">
            <a:avLst/>
          </a:prstGeom>
          <a:noFill/>
        </p:spPr>
        <p:txBody>
          <a:bodyPr wrap="none" rtlCol="0">
            <a:spAutoFit/>
          </a:bodyPr>
          <a:lstStyle/>
          <a:p>
            <a:r>
              <a:rPr lang="de-DE" dirty="0" smtClean="0"/>
              <a:t>(2)</a:t>
            </a:r>
            <a:endParaRPr lang="de-DE" dirty="0"/>
          </a:p>
        </p:txBody>
      </p:sp>
      <p:sp>
        <p:nvSpPr>
          <p:cNvPr id="13" name="Title 4"/>
          <p:cNvSpPr>
            <a:spLocks noGrp="1"/>
          </p:cNvSpPr>
          <p:nvPr>
            <p:ph type="title"/>
          </p:nvPr>
        </p:nvSpPr>
        <p:spPr>
          <a:xfrm>
            <a:off x="825500" y="538163"/>
            <a:ext cx="8239126" cy="370558"/>
          </a:xfrm>
        </p:spPr>
        <p:txBody>
          <a:bodyPr/>
          <a:lstStyle/>
          <a:p>
            <a:r>
              <a:rPr lang="zh-HK" altLang="en-US" dirty="0"/>
              <a:t>图书主页</a:t>
            </a: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HK" altLang="en-US" dirty="0"/>
              <a:t>图书主页</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86" y="1475995"/>
            <a:ext cx="5098658" cy="3877056"/>
          </a:xfrm>
          <a:prstGeom prst="rect">
            <a:avLst/>
          </a:prstGeom>
          <a:ln>
            <a:noFill/>
          </a:ln>
          <a:effectLst>
            <a:outerShdw blurRad="292100" dist="139700" dir="2700000" algn="tl" rotWithShape="0">
              <a:srgbClr val="333333">
                <a:alpha val="65000"/>
              </a:srgbClr>
            </a:outerShdw>
          </a:effectLst>
        </p:spPr>
      </p:pic>
      <p:sp>
        <p:nvSpPr>
          <p:cNvPr id="6" name="Textfeld 7"/>
          <p:cNvSpPr txBox="1"/>
          <p:nvPr/>
        </p:nvSpPr>
        <p:spPr>
          <a:xfrm>
            <a:off x="555786" y="1619250"/>
            <a:ext cx="442750" cy="369332"/>
          </a:xfrm>
          <a:prstGeom prst="rect">
            <a:avLst/>
          </a:prstGeom>
          <a:noFill/>
        </p:spPr>
        <p:txBody>
          <a:bodyPr wrap="none" rtlCol="0">
            <a:spAutoFit/>
          </a:bodyPr>
          <a:lstStyle/>
          <a:p>
            <a:r>
              <a:rPr lang="de-DE" dirty="0" smtClean="0"/>
              <a:t>(1)</a:t>
            </a:r>
            <a:endParaRPr lang="de-DE" dirty="0"/>
          </a:p>
        </p:txBody>
      </p:sp>
      <p:sp>
        <p:nvSpPr>
          <p:cNvPr id="8" name="Textfeld 8"/>
          <p:cNvSpPr txBox="1"/>
          <p:nvPr/>
        </p:nvSpPr>
        <p:spPr>
          <a:xfrm>
            <a:off x="561986" y="4917044"/>
            <a:ext cx="442750" cy="369332"/>
          </a:xfrm>
          <a:prstGeom prst="rect">
            <a:avLst/>
          </a:prstGeom>
          <a:noFill/>
        </p:spPr>
        <p:txBody>
          <a:bodyPr wrap="none" rtlCol="0">
            <a:spAutoFit/>
          </a:bodyPr>
          <a:lstStyle/>
          <a:p>
            <a:r>
              <a:rPr lang="de-DE" dirty="0" smtClean="0"/>
              <a:t>(2)</a:t>
            </a:r>
            <a:endParaRPr lang="de-DE" dirty="0"/>
          </a:p>
        </p:txBody>
      </p:sp>
      <p:sp>
        <p:nvSpPr>
          <p:cNvPr id="9" name="Textfeld 9"/>
          <p:cNvSpPr txBox="1"/>
          <p:nvPr/>
        </p:nvSpPr>
        <p:spPr>
          <a:xfrm>
            <a:off x="2035683" y="1628775"/>
            <a:ext cx="442750" cy="369332"/>
          </a:xfrm>
          <a:prstGeom prst="rect">
            <a:avLst/>
          </a:prstGeom>
          <a:noFill/>
        </p:spPr>
        <p:txBody>
          <a:bodyPr wrap="none" rtlCol="0">
            <a:spAutoFit/>
          </a:bodyPr>
          <a:lstStyle/>
          <a:p>
            <a:r>
              <a:rPr lang="de-DE" dirty="0" smtClean="0"/>
              <a:t>(3)</a:t>
            </a:r>
            <a:endParaRPr lang="de-DE" dirty="0"/>
          </a:p>
        </p:txBody>
      </p:sp>
      <p:sp>
        <p:nvSpPr>
          <p:cNvPr id="10" name="Textfeld 10"/>
          <p:cNvSpPr txBox="1"/>
          <p:nvPr/>
        </p:nvSpPr>
        <p:spPr>
          <a:xfrm>
            <a:off x="3523776" y="1619250"/>
            <a:ext cx="442750" cy="369332"/>
          </a:xfrm>
          <a:prstGeom prst="rect">
            <a:avLst/>
          </a:prstGeom>
          <a:noFill/>
        </p:spPr>
        <p:txBody>
          <a:bodyPr wrap="none" rtlCol="0">
            <a:spAutoFit/>
          </a:bodyPr>
          <a:lstStyle/>
          <a:p>
            <a:r>
              <a:rPr lang="de-DE" dirty="0" smtClean="0"/>
              <a:t>(6)</a:t>
            </a:r>
            <a:endParaRPr lang="de-DE" dirty="0"/>
          </a:p>
        </p:txBody>
      </p:sp>
      <p:sp>
        <p:nvSpPr>
          <p:cNvPr id="11" name="Textfeld 9"/>
          <p:cNvSpPr txBox="1"/>
          <p:nvPr/>
        </p:nvSpPr>
        <p:spPr>
          <a:xfrm>
            <a:off x="2027682" y="2347722"/>
            <a:ext cx="442750" cy="369332"/>
          </a:xfrm>
          <a:prstGeom prst="rect">
            <a:avLst/>
          </a:prstGeom>
          <a:noFill/>
        </p:spPr>
        <p:txBody>
          <a:bodyPr wrap="none" rtlCol="0">
            <a:spAutoFit/>
          </a:bodyPr>
          <a:lstStyle/>
          <a:p>
            <a:r>
              <a:rPr lang="de-DE" dirty="0" smtClean="0"/>
              <a:t>(4)</a:t>
            </a:r>
            <a:endParaRPr lang="de-DE" dirty="0"/>
          </a:p>
        </p:txBody>
      </p:sp>
      <p:sp>
        <p:nvSpPr>
          <p:cNvPr id="12" name="Textfeld 9"/>
          <p:cNvSpPr txBox="1"/>
          <p:nvPr/>
        </p:nvSpPr>
        <p:spPr>
          <a:xfrm>
            <a:off x="2030256" y="2766060"/>
            <a:ext cx="442750" cy="369332"/>
          </a:xfrm>
          <a:prstGeom prst="rect">
            <a:avLst/>
          </a:prstGeom>
          <a:noFill/>
        </p:spPr>
        <p:txBody>
          <a:bodyPr wrap="none" rtlCol="0">
            <a:spAutoFit/>
          </a:bodyPr>
          <a:lstStyle/>
          <a:p>
            <a:r>
              <a:rPr lang="de-DE" dirty="0" smtClean="0"/>
              <a:t>(5)</a:t>
            </a:r>
            <a:endParaRPr lang="de-DE" dirty="0"/>
          </a:p>
        </p:txBody>
      </p:sp>
      <p:sp>
        <p:nvSpPr>
          <p:cNvPr id="13" name="Content Placeholder 2"/>
          <p:cNvSpPr txBox="1">
            <a:spLocks/>
          </p:cNvSpPr>
          <p:nvPr/>
        </p:nvSpPr>
        <p:spPr bwMode="auto">
          <a:xfrm>
            <a:off x="6123327" y="403923"/>
            <a:ext cx="3525169" cy="6454075"/>
          </a:xfrm>
          <a:prstGeom prst="rect">
            <a:avLst/>
          </a:prstGeom>
          <a:noFill/>
          <a:ln w="9525">
            <a:noFill/>
            <a:miter lim="800000"/>
            <a:headEnd/>
            <a:tailEnd/>
          </a:ln>
        </p:spPr>
        <p:txBody>
          <a:bodyPr wrap="square" lIns="0" tIns="0" rIns="0" bIns="0">
            <a:spAutoFit/>
          </a:bodyPr>
          <a:lstStyle/>
          <a:p>
            <a:pPr algn="l" eaLnBrk="0" hangingPunct="0">
              <a:spcBef>
                <a:spcPct val="30000"/>
              </a:spcBef>
              <a:defRPr/>
            </a:pP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b="1" kern="0" dirty="0" smtClean="0">
                <a:solidFill>
                  <a:schemeClr val="accent6"/>
                </a:solidFill>
                <a:latin typeface="宋体" pitchFamily="2" charset="-122"/>
                <a:ea typeface="宋体" pitchFamily="2" charset="-122"/>
              </a:rPr>
              <a:t>关于本书</a:t>
            </a:r>
            <a:endParaRPr lang="en-US" altLang="zh-CN" b="1" kern="0" dirty="0" smtClean="0">
              <a:solidFill>
                <a:schemeClr val="accent6"/>
              </a:solidFill>
              <a:latin typeface="宋体" pitchFamily="2" charset="-122"/>
              <a:ea typeface="宋体" pitchFamily="2" charset="-122"/>
            </a:endParaRP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在页面下方，您会看到关于本书的相关信息，包括</a:t>
            </a:r>
            <a:r>
              <a:rPr lang="en-US" kern="0" dirty="0" smtClean="0">
                <a:latin typeface="宋体" pitchFamily="2" charset="-122"/>
                <a:ea typeface="宋体" pitchFamily="2" charset="-122"/>
              </a:rPr>
              <a:t>:</a:t>
            </a:r>
          </a:p>
          <a:p>
            <a:pPr algn="l" eaLnBrk="0" hangingPunct="0">
              <a:spcBef>
                <a:spcPct val="30000"/>
              </a:spcBef>
              <a:defRPr/>
            </a:pPr>
            <a:endParaRPr lang="en-US"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eriod"/>
              <a:defRPr/>
            </a:pPr>
            <a:r>
              <a:rPr lang="zh-CN" altLang="en-US" kern="0" dirty="0" smtClean="0">
                <a:latin typeface="宋体" pitchFamily="2" charset="-122"/>
                <a:ea typeface="宋体" pitchFamily="2" charset="-122"/>
              </a:rPr>
              <a:t>在页面左侧，您可以看到书目信息</a:t>
            </a:r>
            <a:endParaRPr lang="en-US" altLang="zh-CN" kern="0" dirty="0" smtClean="0">
              <a:latin typeface="宋体" pitchFamily="2" charset="-122"/>
              <a:ea typeface="宋体" pitchFamily="2" charset="-122"/>
            </a:endParaRPr>
          </a:p>
          <a:p>
            <a:pPr marL="342900" indent="-342900" algn="l">
              <a:spcBef>
                <a:spcPct val="30000"/>
              </a:spcBef>
              <a:buClr>
                <a:srgbClr val="031D45"/>
              </a:buClr>
              <a:buFont typeface="+mj-lt"/>
              <a:buAutoNum type="arabicPeriod"/>
              <a:defRPr/>
            </a:pPr>
            <a:r>
              <a:rPr lang="en-US" kern="0" dirty="0" smtClean="0">
                <a:latin typeface="宋体" pitchFamily="2" charset="-122"/>
                <a:ea typeface="宋体" pitchFamily="2" charset="-122"/>
              </a:rPr>
              <a:t>springer.com</a:t>
            </a:r>
            <a:r>
              <a:rPr lang="zh-CN" altLang="en-US" kern="0" dirty="0" smtClean="0">
                <a:latin typeface="宋体" pitchFamily="2" charset="-122"/>
                <a:ea typeface="宋体" pitchFamily="2" charset="-122"/>
              </a:rPr>
              <a:t>网站上提供的信息和服务以额外链接形式呈现在页面下方</a:t>
            </a:r>
            <a:endParaRPr lang="en-US" altLang="zh-CN" kern="0" dirty="0" smtClean="0">
              <a:latin typeface="宋体" pitchFamily="2" charset="-122"/>
              <a:ea typeface="宋体" pitchFamily="2" charset="-122"/>
            </a:endParaRPr>
          </a:p>
          <a:p>
            <a:pPr marL="342900" indent="-342900" algn="l">
              <a:spcBef>
                <a:spcPct val="30000"/>
              </a:spcBef>
              <a:buClr>
                <a:srgbClr val="031D45"/>
              </a:buClr>
              <a:buFont typeface="+mj-lt"/>
              <a:buAutoNum type="arabicPeriod"/>
              <a:defRPr/>
            </a:pPr>
            <a:r>
              <a:rPr lang="zh-CN" altLang="en-US" kern="0" dirty="0" smtClean="0">
                <a:latin typeface="宋体" pitchFamily="2" charset="-122"/>
                <a:ea typeface="宋体" pitchFamily="2" charset="-122"/>
              </a:rPr>
              <a:t>“主题”（</a:t>
            </a:r>
            <a:r>
              <a:rPr lang="en-US" altLang="zh-CN" kern="0" dirty="0" smtClean="0">
                <a:latin typeface="宋体" pitchFamily="2" charset="-122"/>
                <a:ea typeface="宋体" pitchFamily="2" charset="-122"/>
              </a:rPr>
              <a:t>Topics</a:t>
            </a:r>
            <a:r>
              <a:rPr lang="zh-CN" altLang="en-US" kern="0" dirty="0" smtClean="0">
                <a:latin typeface="宋体" pitchFamily="2" charset="-122"/>
                <a:ea typeface="宋体" pitchFamily="2" charset="-122"/>
              </a:rPr>
              <a:t>）</a:t>
            </a:r>
            <a:r>
              <a:rPr lang="en-US" kern="0" dirty="0" smtClean="0">
                <a:latin typeface="宋体" pitchFamily="2" charset="-122"/>
                <a:ea typeface="宋体" pitchFamily="2" charset="-122"/>
              </a:rPr>
              <a:t/>
            </a:r>
            <a:br>
              <a:rPr lang="en-US" kern="0" dirty="0" smtClean="0">
                <a:latin typeface="宋体" pitchFamily="2" charset="-122"/>
                <a:ea typeface="宋体" pitchFamily="2" charset="-122"/>
              </a:rPr>
            </a:br>
            <a:r>
              <a:rPr lang="zh-CN" altLang="en-US" kern="0" dirty="0" smtClean="0">
                <a:latin typeface="宋体" pitchFamily="2" charset="-122"/>
                <a:ea typeface="宋体" pitchFamily="2" charset="-122"/>
              </a:rPr>
              <a:t>这些链接指向相关主题的搜索结果列表</a:t>
            </a:r>
            <a:endParaRPr lang="en-US" altLang="zh-CN" kern="0" dirty="0" smtClean="0">
              <a:latin typeface="宋体" pitchFamily="2" charset="-122"/>
              <a:ea typeface="宋体" pitchFamily="2" charset="-122"/>
            </a:endParaRPr>
          </a:p>
          <a:p>
            <a:pPr marL="342900" indent="-342900">
              <a:spcBef>
                <a:spcPct val="30000"/>
              </a:spcBef>
              <a:buClr>
                <a:srgbClr val="031D45"/>
              </a:buClr>
              <a:buFont typeface="+mj-lt"/>
              <a:buAutoNum type="arabicPeriod"/>
              <a:defRPr/>
            </a:pPr>
            <a:r>
              <a:rPr lang="zh-CN" altLang="en-US" kern="0" dirty="0">
                <a:latin typeface="宋体" pitchFamily="2" charset="-122"/>
                <a:ea typeface="宋体" pitchFamily="2" charset="-122"/>
              </a:rPr>
              <a:t>相关工业</a:t>
            </a:r>
            <a:r>
              <a:rPr lang="zh-CN" altLang="en-US" kern="0" dirty="0" smtClean="0">
                <a:latin typeface="宋体" pitchFamily="2" charset="-122"/>
                <a:ea typeface="宋体" pitchFamily="2" charset="-122"/>
              </a:rPr>
              <a:t>信息内容</a:t>
            </a:r>
            <a:endParaRPr lang="en-US" altLang="zh-CN" kern="0" dirty="0" smtClean="0">
              <a:latin typeface="宋体" pitchFamily="2" charset="-122"/>
              <a:ea typeface="宋体" pitchFamily="2" charset="-122"/>
            </a:endParaRPr>
          </a:p>
          <a:p>
            <a:pPr marL="342900" indent="-342900">
              <a:spcBef>
                <a:spcPct val="30000"/>
              </a:spcBef>
              <a:buClr>
                <a:srgbClr val="031D45"/>
              </a:buClr>
              <a:buFont typeface="+mj-lt"/>
              <a:buAutoNum type="arabicPeriod"/>
              <a:defRPr/>
            </a:pPr>
            <a:r>
              <a:rPr lang="zh-CN" altLang="en-US" kern="0" dirty="0">
                <a:latin typeface="宋体" pitchFamily="2" charset="-122"/>
                <a:ea typeface="宋体" pitchFamily="2" charset="-122"/>
              </a:rPr>
              <a:t>本</a:t>
            </a:r>
            <a:r>
              <a:rPr lang="zh-CN" altLang="en-US" kern="0" dirty="0" smtClean="0">
                <a:latin typeface="宋体" pitchFamily="2" charset="-122"/>
                <a:ea typeface="宋体" pitchFamily="2" charset="-122"/>
              </a:rPr>
              <a:t>书所属电子书合集</a:t>
            </a:r>
            <a:endParaRPr lang="en-US" kern="0" dirty="0">
              <a:latin typeface="宋体" pitchFamily="2" charset="-122"/>
              <a:ea typeface="宋体" pitchFamily="2" charset="-122"/>
            </a:endParaRPr>
          </a:p>
          <a:p>
            <a:pPr marL="342900" indent="-342900" algn="l">
              <a:spcBef>
                <a:spcPct val="30000"/>
              </a:spcBef>
              <a:buClr>
                <a:srgbClr val="031D45"/>
              </a:buClr>
              <a:buFont typeface="+mj-lt"/>
              <a:buAutoNum type="arabicPeriod"/>
              <a:defRPr/>
            </a:pPr>
            <a:r>
              <a:rPr lang="zh-CN" altLang="en-US" kern="0" dirty="0" smtClean="0">
                <a:latin typeface="宋体" pitchFamily="2" charset="-122"/>
                <a:ea typeface="宋体" pitchFamily="2" charset="-122"/>
              </a:rPr>
              <a:t>在页面右侧您可以看到作者信息和所属单位或机构信息</a:t>
            </a:r>
            <a:endParaRPr lang="en-US" kern="0" dirty="0" smtClean="0">
              <a:solidFill>
                <a:schemeClr val="accent6"/>
              </a:solidFill>
              <a:latin typeface="宋体" pitchFamily="2" charset="-122"/>
              <a:ea typeface="宋体" pitchFamily="2" charset="-122"/>
            </a:endParaRPr>
          </a:p>
          <a:p>
            <a:pPr marL="342900" indent="-342900" algn="l">
              <a:spcBef>
                <a:spcPct val="30000"/>
              </a:spcBef>
              <a:buClr>
                <a:srgbClr val="031D45"/>
              </a:buClr>
              <a:defRPr/>
            </a:pPr>
            <a:r>
              <a:rPr lang="en-US" kern="0" dirty="0">
                <a:latin typeface="宋体" pitchFamily="2" charset="-122"/>
                <a:ea typeface="宋体" pitchFamily="2" charset="-122"/>
              </a:rPr>
              <a:t/>
            </a:r>
            <a:br>
              <a:rPr lang="en-US" kern="0" dirty="0">
                <a:latin typeface="宋体" pitchFamily="2" charset="-122"/>
                <a:ea typeface="宋体" pitchFamily="2" charset="-122"/>
              </a:rPr>
            </a:br>
            <a:endParaRPr lang="en-US" kern="0" dirty="0">
              <a:solidFill>
                <a:schemeClr val="accent6"/>
              </a:solidFill>
              <a:latin typeface="宋体" pitchFamily="2" charset="-122"/>
              <a:ea typeface="宋体" pitchFamily="2" charset="-122"/>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mtClean="0"/>
              <a:t>6.0</a:t>
            </a:r>
            <a:endParaRPr lang="en-GB" dirty="0"/>
          </a:p>
        </p:txBody>
      </p:sp>
      <p:sp>
        <p:nvSpPr>
          <p:cNvPr id="4" name="Title 3"/>
          <p:cNvSpPr>
            <a:spLocks noGrp="1"/>
          </p:cNvSpPr>
          <p:nvPr>
            <p:ph type="title"/>
          </p:nvPr>
        </p:nvSpPr>
        <p:spPr/>
        <p:txBody>
          <a:bodyPr/>
          <a:lstStyle/>
          <a:p>
            <a:r>
              <a:rPr lang="zh-HK" altLang="en-US" dirty="0"/>
              <a:t>图书章节</a:t>
            </a:r>
          </a:p>
        </p:txBody>
      </p:sp>
      <p:sp>
        <p:nvSpPr>
          <p:cNvPr id="5" name="Text Placeholder 11"/>
          <p:cNvSpPr txBox="1">
            <a:spLocks/>
          </p:cNvSpPr>
          <p:nvPr/>
        </p:nvSpPr>
        <p:spPr>
          <a:xfrm>
            <a:off x="825500" y="1017588"/>
            <a:ext cx="8239126" cy="1661993"/>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功能概述</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无权限浏览本章节</a:t>
            </a:r>
          </a:p>
        </p:txBody>
      </p:sp>
    </p:spTree>
    <p:extLst>
      <p:ext uri="{BB962C8B-B14F-4D97-AF65-F5344CB8AC3E}">
        <p14:creationId xmlns:p14="http://schemas.microsoft.com/office/powerpoint/2010/main" val="5727366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lnSpc>
                <a:spcPct val="90000"/>
              </a:lnSpc>
              <a:defRPr/>
            </a:pPr>
            <a:r>
              <a:rPr lang="zh-CN" altLang="en-US" sz="2800" kern="0" spc="10" dirty="0">
                <a:latin typeface="宋体" pitchFamily="2" charset="-122"/>
                <a:ea typeface="宋体" pitchFamily="2" charset="-122"/>
                <a:cs typeface="Cambria"/>
              </a:rPr>
              <a:t>图书章节</a:t>
            </a:r>
            <a:endParaRPr lang="de-DE" sz="2800" kern="0" spc="10" dirty="0">
              <a:latin typeface="宋体" pitchFamily="2" charset="-122"/>
              <a:ea typeface="宋体" pitchFamily="2" charset="-122"/>
              <a:cs typeface="Cambria"/>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04" t="1067" r="1154"/>
          <a:stretch/>
        </p:blipFill>
        <p:spPr>
          <a:xfrm>
            <a:off x="830242" y="1445514"/>
            <a:ext cx="4958219" cy="5250561"/>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653824" y="2907828"/>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(1)</a:t>
            </a:r>
          </a:p>
        </p:txBody>
      </p:sp>
      <p:sp>
        <p:nvSpPr>
          <p:cNvPr id="8" name="Textfeld 8"/>
          <p:cNvSpPr txBox="1"/>
          <p:nvPr/>
        </p:nvSpPr>
        <p:spPr>
          <a:xfrm>
            <a:off x="5109465" y="2308810"/>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(3)</a:t>
            </a:r>
          </a:p>
        </p:txBody>
      </p:sp>
      <p:sp>
        <p:nvSpPr>
          <p:cNvPr id="9" name="Textfeld 13"/>
          <p:cNvSpPr txBox="1"/>
          <p:nvPr/>
        </p:nvSpPr>
        <p:spPr>
          <a:xfrm>
            <a:off x="501424" y="1400181"/>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(1)</a:t>
            </a:r>
          </a:p>
        </p:txBody>
      </p:sp>
      <p:sp>
        <p:nvSpPr>
          <p:cNvPr id="10" name="Textfeld 8"/>
          <p:cNvSpPr txBox="1"/>
          <p:nvPr/>
        </p:nvSpPr>
        <p:spPr>
          <a:xfrm>
            <a:off x="3578892" y="2901788"/>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(2)</a:t>
            </a:r>
            <a:endParaRPr lang="de-DE" dirty="0">
              <a:solidFill>
                <a:schemeClr val="tx1"/>
              </a:solidFill>
            </a:endParaRPr>
          </a:p>
        </p:txBody>
      </p:sp>
      <p:sp>
        <p:nvSpPr>
          <p:cNvPr id="11" name="Textfeld 8"/>
          <p:cNvSpPr txBox="1"/>
          <p:nvPr/>
        </p:nvSpPr>
        <p:spPr>
          <a:xfrm>
            <a:off x="2247440" y="1148233"/>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(2)</a:t>
            </a:r>
            <a:endParaRPr lang="de-DE" dirty="0">
              <a:solidFill>
                <a:schemeClr val="tx1"/>
              </a:solidFill>
            </a:endParaRPr>
          </a:p>
        </p:txBody>
      </p:sp>
      <p:sp>
        <p:nvSpPr>
          <p:cNvPr id="12" name="Textfeld 8"/>
          <p:cNvSpPr txBox="1"/>
          <p:nvPr/>
        </p:nvSpPr>
        <p:spPr>
          <a:xfrm>
            <a:off x="675936" y="3418213"/>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(4)</a:t>
            </a:r>
            <a:endParaRPr lang="de-DE" dirty="0">
              <a:solidFill>
                <a:schemeClr val="tx1"/>
              </a:solidFill>
            </a:endParaRPr>
          </a:p>
        </p:txBody>
      </p:sp>
      <p:sp>
        <p:nvSpPr>
          <p:cNvPr id="13" name="Textfeld 8"/>
          <p:cNvSpPr txBox="1"/>
          <p:nvPr/>
        </p:nvSpPr>
        <p:spPr>
          <a:xfrm>
            <a:off x="5027712" y="3041233"/>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(5)</a:t>
            </a:r>
            <a:endParaRPr lang="de-DE" dirty="0">
              <a:solidFill>
                <a:schemeClr val="tx1"/>
              </a:solidFill>
            </a:endParaRPr>
          </a:p>
        </p:txBody>
      </p:sp>
      <p:sp>
        <p:nvSpPr>
          <p:cNvPr id="14" name="Textfeld 8"/>
          <p:cNvSpPr txBox="1"/>
          <p:nvPr/>
        </p:nvSpPr>
        <p:spPr>
          <a:xfrm>
            <a:off x="4899825" y="5591387"/>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(7)</a:t>
            </a:r>
            <a:endParaRPr lang="de-DE" dirty="0">
              <a:solidFill>
                <a:schemeClr val="tx1"/>
              </a:solidFill>
            </a:endParaRPr>
          </a:p>
        </p:txBody>
      </p:sp>
      <p:sp>
        <p:nvSpPr>
          <p:cNvPr id="16" name="Textfeld 8"/>
          <p:cNvSpPr txBox="1"/>
          <p:nvPr/>
        </p:nvSpPr>
        <p:spPr>
          <a:xfrm>
            <a:off x="4746186" y="6369078"/>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(8)</a:t>
            </a:r>
            <a:endParaRPr lang="de-DE" dirty="0">
              <a:solidFill>
                <a:schemeClr val="tx1"/>
              </a:solidFill>
            </a:endParaRPr>
          </a:p>
        </p:txBody>
      </p:sp>
      <p:sp>
        <p:nvSpPr>
          <p:cNvPr id="17" name="Content Placeholder 2"/>
          <p:cNvSpPr txBox="1">
            <a:spLocks/>
          </p:cNvSpPr>
          <p:nvPr/>
        </p:nvSpPr>
        <p:spPr bwMode="auto">
          <a:xfrm>
            <a:off x="6500648" y="1394222"/>
            <a:ext cx="2664295" cy="4348883"/>
          </a:xfrm>
          <a:prstGeom prst="rect">
            <a:avLst/>
          </a:prstGeom>
          <a:noFill/>
          <a:ln w="9525">
            <a:noFill/>
            <a:miter lim="800000"/>
            <a:headEnd/>
            <a:tailEnd/>
          </a:ln>
        </p:spPr>
        <p:txBody>
          <a:bodyPr wrap="square" lIns="0" tIns="0" rIns="0" bIns="0">
            <a:spAutoFit/>
          </a:bodyPr>
          <a:lstStyle/>
          <a:p>
            <a:pPr algn="l" eaLnBrk="0" hangingPunct="0">
              <a:spcBef>
                <a:spcPct val="30000"/>
              </a:spcBef>
              <a:buClr>
                <a:schemeClr val="accent6"/>
              </a:buClr>
              <a:defRPr/>
            </a:pPr>
            <a:r>
              <a:rPr lang="zh-CN" altLang="en-US" b="1" kern="0" dirty="0" smtClean="0">
                <a:solidFill>
                  <a:schemeClr val="accent6"/>
                </a:solidFill>
                <a:latin typeface="宋体" pitchFamily="2" charset="-122"/>
                <a:ea typeface="宋体" pitchFamily="2" charset="-122"/>
              </a:rPr>
              <a:t>功能概述</a:t>
            </a:r>
            <a:r>
              <a:rPr lang="en-US" b="1" kern="0" dirty="0" smtClean="0">
                <a:solidFill>
                  <a:schemeClr val="accent6"/>
                </a:solidFill>
                <a:latin typeface="宋体" pitchFamily="2" charset="-122"/>
                <a:ea typeface="宋体" pitchFamily="2" charset="-122"/>
              </a:rPr>
              <a:t/>
            </a:r>
            <a:br>
              <a:rPr lang="en-US" b="1" kern="0" dirty="0" smtClean="0">
                <a:solidFill>
                  <a:schemeClr val="accent6"/>
                </a:solidFill>
                <a:latin typeface="宋体" pitchFamily="2" charset="-122"/>
                <a:ea typeface="宋体" pitchFamily="2" charset="-122"/>
              </a:rPr>
            </a:br>
            <a:endParaRPr lang="en-US" b="1" kern="0" dirty="0">
              <a:solidFill>
                <a:schemeClr val="accent6"/>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下载整本书的</a:t>
            </a:r>
            <a:r>
              <a:rPr lang="en-US" kern="0" dirty="0" smtClean="0">
                <a:latin typeface="宋体" pitchFamily="2" charset="-122"/>
                <a:ea typeface="宋体" pitchFamily="2" charset="-122"/>
              </a:rPr>
              <a:t>PDF</a:t>
            </a: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下载某章节</a:t>
            </a:r>
            <a:r>
              <a:rPr lang="en-US" altLang="zh-CN" kern="0" dirty="0" smtClean="0">
                <a:latin typeface="宋体" pitchFamily="2" charset="-122"/>
                <a:ea typeface="宋体" pitchFamily="2" charset="-122"/>
              </a:rPr>
              <a:t>PDF</a:t>
            </a:r>
            <a:endParaRPr lang="en-US"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内容查看</a:t>
            </a:r>
            <a:r>
              <a:rPr lang="en-US" kern="0" dirty="0" smtClean="0">
                <a:latin typeface="宋体" pitchFamily="2" charset="-122"/>
                <a:ea typeface="宋体" pitchFamily="2" charset="-122"/>
              </a:rPr>
              <a:t>(</a:t>
            </a:r>
            <a:r>
              <a:rPr lang="zh-CN" altLang="en-US" kern="0" dirty="0" smtClean="0">
                <a:latin typeface="宋体" pitchFamily="2" charset="-122"/>
                <a:ea typeface="宋体" pitchFamily="2" charset="-122"/>
              </a:rPr>
              <a:t>预览</a:t>
            </a:r>
            <a:r>
              <a:rPr lang="en-US" kern="0" dirty="0" smtClean="0">
                <a:latin typeface="宋体" pitchFamily="2" charset="-122"/>
                <a:ea typeface="宋体" pitchFamily="2" charset="-122"/>
              </a:rPr>
              <a:t>)</a:t>
            </a: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摘要</a:t>
            </a:r>
            <a:endParaRPr lang="en-US" altLang="zh-CN"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章节指标</a:t>
            </a:r>
            <a:endParaRPr lang="en-US" altLang="zh-CN"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dirty="0" smtClean="0">
                <a:latin typeface="宋体" pitchFamily="2" charset="-122"/>
                <a:ea typeface="宋体" pitchFamily="2" charset="-122"/>
              </a:rPr>
              <a:t>导出参考文献</a:t>
            </a:r>
            <a:endParaRPr lang="en-US"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latin typeface="宋体" pitchFamily="2" charset="-122"/>
                <a:ea typeface="宋体" pitchFamily="2" charset="-122"/>
              </a:rPr>
              <a:t>其他信息：包括关于本书与版权和许可</a:t>
            </a:r>
            <a:endParaRPr lang="en-US" altLang="zh-CN" kern="0" dirty="0" smtClean="0">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a:latin typeface="宋体" pitchFamily="2" charset="-122"/>
                <a:ea typeface="宋体" pitchFamily="2" charset="-122"/>
              </a:rPr>
              <a:t>分享</a:t>
            </a:r>
            <a:endParaRPr lang="en-US" kern="0" dirty="0" smtClean="0"/>
          </a:p>
          <a:p>
            <a:pPr eaLnBrk="0" hangingPunct="0">
              <a:spcBef>
                <a:spcPct val="30000"/>
              </a:spcBef>
              <a:buFont typeface="Times"/>
              <a:buNone/>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
        <p:nvSpPr>
          <p:cNvPr id="18" name="Textfeld 8"/>
          <p:cNvSpPr txBox="1"/>
          <p:nvPr/>
        </p:nvSpPr>
        <p:spPr>
          <a:xfrm>
            <a:off x="5002993" y="5065870"/>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(6)</a:t>
            </a:r>
            <a:endParaRPr lang="de-DE" dirty="0">
              <a:solidFill>
                <a:schemeClr val="tx1"/>
              </a:solidFill>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495925" y="1436688"/>
            <a:ext cx="3568701" cy="1588127"/>
          </a:xfrm>
        </p:spPr>
        <p:txBody>
          <a:bodyPr/>
          <a:lstStyle/>
          <a:p>
            <a:pPr eaLnBrk="0" hangingPunct="0">
              <a:spcBef>
                <a:spcPct val="30000"/>
              </a:spcBef>
              <a:buClr>
                <a:schemeClr val="accent6"/>
              </a:buClr>
              <a:defRPr/>
            </a:pPr>
            <a:r>
              <a:rPr lang="zh-CN" altLang="en-US" kern="0" dirty="0" smtClean="0">
                <a:solidFill>
                  <a:schemeClr val="accent6"/>
                </a:solidFill>
                <a:latin typeface="宋体" pitchFamily="2" charset="-122"/>
                <a:ea typeface="宋体" pitchFamily="2" charset="-122"/>
              </a:rPr>
              <a:t>功能概述</a:t>
            </a:r>
            <a:r>
              <a:rPr lang="en-US" altLang="zh-CN" kern="0" dirty="0" smtClean="0">
                <a:solidFill>
                  <a:schemeClr val="accent6"/>
                </a:solidFill>
                <a:latin typeface="宋体" pitchFamily="2" charset="-122"/>
                <a:ea typeface="宋体" pitchFamily="2" charset="-122"/>
              </a:rPr>
              <a:t>-2</a:t>
            </a:r>
            <a:endParaRPr lang="en-US" kern="0" dirty="0" smtClean="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补充材料</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参考文献</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关于本章节</a:t>
            </a:r>
            <a:endParaRPr lang="en-GB" b="0" dirty="0"/>
          </a:p>
        </p:txBody>
      </p:sp>
      <p:sp>
        <p:nvSpPr>
          <p:cNvPr id="5" name="Title 4"/>
          <p:cNvSpPr>
            <a:spLocks noGrp="1"/>
          </p:cNvSpPr>
          <p:nvPr>
            <p:ph type="title"/>
          </p:nvPr>
        </p:nvSpPr>
        <p:spPr/>
        <p:txBody>
          <a:bodyPr/>
          <a:lstStyle/>
          <a:p>
            <a:pPr lvl="0">
              <a:lnSpc>
                <a:spcPct val="90000"/>
              </a:lnSpc>
              <a:defRPr/>
            </a:pPr>
            <a:r>
              <a:rPr lang="zh-CN" altLang="en-US" sz="2800" kern="0" spc="10" dirty="0">
                <a:latin typeface="宋体" pitchFamily="2" charset="-122"/>
                <a:ea typeface="宋体" pitchFamily="2" charset="-122"/>
                <a:cs typeface="Cambria"/>
              </a:rPr>
              <a:t>图书章节</a:t>
            </a:r>
            <a:endParaRPr lang="de-DE" sz="2800" kern="0" spc="10" dirty="0">
              <a:latin typeface="宋体" pitchFamily="2" charset="-122"/>
              <a:ea typeface="宋体" pitchFamily="2" charset="-122"/>
              <a:cs typeface="Cambri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285" y="1443990"/>
            <a:ext cx="4482465" cy="4716042"/>
          </a:xfrm>
          <a:prstGeom prst="rect">
            <a:avLst/>
          </a:prstGeom>
          <a:ln>
            <a:noFill/>
          </a:ln>
          <a:effectLst>
            <a:outerShdw blurRad="292100" dist="139700" dir="2700000" algn="tl" rotWithShape="0">
              <a:srgbClr val="333333">
                <a:alpha val="65000"/>
              </a:srgbClr>
            </a:outerShdw>
          </a:effectLst>
        </p:spPr>
      </p:pic>
      <p:sp>
        <p:nvSpPr>
          <p:cNvPr id="6" name="Textfeld 8"/>
          <p:cNvSpPr txBox="1"/>
          <p:nvPr/>
        </p:nvSpPr>
        <p:spPr>
          <a:xfrm>
            <a:off x="449580" y="1751626"/>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(3)</a:t>
            </a:r>
          </a:p>
        </p:txBody>
      </p:sp>
      <p:sp>
        <p:nvSpPr>
          <p:cNvPr id="8" name="Textfeld 13"/>
          <p:cNvSpPr txBox="1"/>
          <p:nvPr/>
        </p:nvSpPr>
        <p:spPr>
          <a:xfrm>
            <a:off x="449580" y="1350419"/>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a:solidFill>
                  <a:schemeClr val="tx1"/>
                </a:solidFill>
              </a:rPr>
              <a:t>(1)</a:t>
            </a:r>
          </a:p>
        </p:txBody>
      </p:sp>
      <p:sp>
        <p:nvSpPr>
          <p:cNvPr id="9" name="Textfeld 8"/>
          <p:cNvSpPr txBox="1"/>
          <p:nvPr/>
        </p:nvSpPr>
        <p:spPr>
          <a:xfrm>
            <a:off x="452154" y="1542669"/>
            <a:ext cx="442750" cy="369332"/>
          </a:xfrm>
          <a:prstGeom prst="rect">
            <a:avLst/>
          </a:prstGeom>
          <a:noFill/>
        </p:spPr>
        <p:txBody>
          <a:bodyPr wrap="none" rtlCol="0">
            <a:spAutoFit/>
          </a:bodyPr>
          <a:lstStyle>
            <a:defPPr>
              <a:defRPr lang="en-US"/>
            </a:defPPr>
            <a:lvl1pPr>
              <a:defRPr>
                <a:solidFill>
                  <a:schemeClr val="accent4"/>
                </a:solidFill>
              </a:defRPr>
            </a:lvl1pPr>
          </a:lstStyle>
          <a:p>
            <a:r>
              <a:rPr lang="de-DE" dirty="0" smtClean="0">
                <a:solidFill>
                  <a:schemeClr val="tx1"/>
                </a:solidFill>
              </a:rPr>
              <a:t>(2)</a:t>
            </a:r>
            <a:endParaRPr lang="de-DE" dirty="0">
              <a:solidFill>
                <a:schemeClr val="tx1"/>
              </a:solidFill>
            </a:endParaRPr>
          </a:p>
        </p:txBody>
      </p:sp>
    </p:spTree>
    <p:extLst>
      <p:ext uri="{BB962C8B-B14F-4D97-AF65-F5344CB8AC3E}">
        <p14:creationId xmlns:p14="http://schemas.microsoft.com/office/powerpoint/2010/main" val="1759223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z="2400" kern="0" spc="10" dirty="0">
                <a:latin typeface="宋体" pitchFamily="2" charset="-122"/>
                <a:ea typeface="宋体" pitchFamily="2" charset="-122"/>
                <a:cs typeface="Cambria"/>
              </a:rPr>
              <a:t>图书章节</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2" y="1476869"/>
            <a:ext cx="5617118" cy="4970185"/>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394879" y="1594753"/>
            <a:ext cx="436338" cy="338554"/>
          </a:xfrm>
          <a:prstGeom prst="rect">
            <a:avLst/>
          </a:prstGeom>
          <a:noFill/>
        </p:spPr>
        <p:txBody>
          <a:bodyPr wrap="none" rtlCol="0">
            <a:spAutoFit/>
          </a:bodyPr>
          <a:lstStyle/>
          <a:p>
            <a:r>
              <a:rPr lang="de-DE" dirty="0" smtClean="0"/>
              <a:t>(1)</a:t>
            </a:r>
            <a:endParaRPr lang="de-DE" dirty="0"/>
          </a:p>
        </p:txBody>
      </p:sp>
      <p:sp>
        <p:nvSpPr>
          <p:cNvPr id="8" name="Textfeld 10"/>
          <p:cNvSpPr txBox="1"/>
          <p:nvPr/>
        </p:nvSpPr>
        <p:spPr>
          <a:xfrm>
            <a:off x="5563650" y="2490597"/>
            <a:ext cx="436338" cy="338554"/>
          </a:xfrm>
          <a:prstGeom prst="rect">
            <a:avLst/>
          </a:prstGeom>
          <a:noFill/>
        </p:spPr>
        <p:txBody>
          <a:bodyPr wrap="none" rtlCol="0">
            <a:spAutoFit/>
          </a:bodyPr>
          <a:lstStyle/>
          <a:p>
            <a:r>
              <a:rPr lang="de-DE" dirty="0" smtClean="0"/>
              <a:t>(2)</a:t>
            </a:r>
            <a:endParaRPr lang="de-DE" dirty="0"/>
          </a:p>
        </p:txBody>
      </p:sp>
      <p:sp>
        <p:nvSpPr>
          <p:cNvPr id="9" name="Textfeld 10"/>
          <p:cNvSpPr txBox="1"/>
          <p:nvPr/>
        </p:nvSpPr>
        <p:spPr>
          <a:xfrm>
            <a:off x="865725" y="1228922"/>
            <a:ext cx="436338" cy="338554"/>
          </a:xfrm>
          <a:prstGeom prst="rect">
            <a:avLst/>
          </a:prstGeom>
          <a:noFill/>
        </p:spPr>
        <p:txBody>
          <a:bodyPr wrap="none" rtlCol="0">
            <a:spAutoFit/>
          </a:bodyPr>
          <a:lstStyle/>
          <a:p>
            <a:r>
              <a:rPr lang="de-DE" dirty="0" smtClean="0"/>
              <a:t>(2)</a:t>
            </a:r>
            <a:endParaRPr lang="de-DE" dirty="0"/>
          </a:p>
        </p:txBody>
      </p:sp>
      <p:sp>
        <p:nvSpPr>
          <p:cNvPr id="10" name="Textfeld 10"/>
          <p:cNvSpPr txBox="1"/>
          <p:nvPr/>
        </p:nvSpPr>
        <p:spPr>
          <a:xfrm>
            <a:off x="671834" y="3148965"/>
            <a:ext cx="436338" cy="338554"/>
          </a:xfrm>
          <a:prstGeom prst="rect">
            <a:avLst/>
          </a:prstGeom>
          <a:noFill/>
        </p:spPr>
        <p:txBody>
          <a:bodyPr wrap="none" rtlCol="0">
            <a:spAutoFit/>
          </a:bodyPr>
          <a:lstStyle/>
          <a:p>
            <a:r>
              <a:rPr lang="de-DE" dirty="0" smtClean="0"/>
              <a:t>(3)</a:t>
            </a:r>
            <a:endParaRPr lang="de-DE" dirty="0"/>
          </a:p>
        </p:txBody>
      </p:sp>
      <p:sp>
        <p:nvSpPr>
          <p:cNvPr id="11" name="Textfeld 10"/>
          <p:cNvSpPr txBox="1"/>
          <p:nvPr/>
        </p:nvSpPr>
        <p:spPr>
          <a:xfrm>
            <a:off x="1698786" y="1237149"/>
            <a:ext cx="436338" cy="338554"/>
          </a:xfrm>
          <a:prstGeom prst="rect">
            <a:avLst/>
          </a:prstGeom>
          <a:noFill/>
        </p:spPr>
        <p:txBody>
          <a:bodyPr wrap="none" rtlCol="0">
            <a:spAutoFit/>
          </a:bodyPr>
          <a:lstStyle/>
          <a:p>
            <a:r>
              <a:rPr lang="de-DE" dirty="0" smtClean="0"/>
              <a:t>(3)</a:t>
            </a:r>
            <a:endParaRPr lang="de-DE" dirty="0"/>
          </a:p>
        </p:txBody>
      </p:sp>
      <p:sp>
        <p:nvSpPr>
          <p:cNvPr id="12" name="Content Placeholder 2"/>
          <p:cNvSpPr txBox="1">
            <a:spLocks/>
          </p:cNvSpPr>
          <p:nvPr/>
        </p:nvSpPr>
        <p:spPr bwMode="auto">
          <a:xfrm>
            <a:off x="6579475" y="1632386"/>
            <a:ext cx="3195145" cy="4099584"/>
          </a:xfrm>
          <a:prstGeom prst="rect">
            <a:avLst/>
          </a:prstGeom>
          <a:noFill/>
          <a:ln w="9525">
            <a:noFill/>
            <a:miter lim="800000"/>
            <a:headEnd/>
            <a:tailEnd/>
          </a:ln>
        </p:spPr>
        <p:txBody>
          <a:bodyPr wrap="square" lIns="0" tIns="0" rIns="0" bIns="0">
            <a:spAutoFit/>
          </a:bodyPr>
          <a:lstStyle/>
          <a:p>
            <a:pPr lvl="0" algn="l">
              <a:spcBef>
                <a:spcPct val="30000"/>
              </a:spcBef>
              <a:defRPr/>
            </a:pPr>
            <a:r>
              <a:rPr lang="zh-CN" altLang="en-US" b="1" kern="0" dirty="0" smtClean="0">
                <a:solidFill>
                  <a:schemeClr val="accent6"/>
                </a:solidFill>
                <a:latin typeface="宋体" pitchFamily="2" charset="-122"/>
                <a:ea typeface="宋体" pitchFamily="2" charset="-122"/>
              </a:rPr>
              <a:t>无权限浏览本书</a:t>
            </a:r>
            <a:endParaRPr lang="de-DE" kern="0" dirty="0" smtClean="0">
              <a:latin typeface="宋体" pitchFamily="2" charset="-122"/>
              <a:ea typeface="宋体" pitchFamily="2" charset="-122"/>
              <a:cs typeface="ヒラギノ角ゴ Pro W3" pitchFamily="-65" charset="-128"/>
            </a:endParaRP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a:spcBef>
                <a:spcPct val="30000"/>
              </a:spcBef>
              <a:defRPr/>
            </a:pPr>
            <a:r>
              <a:rPr lang="zh-CN" altLang="en-US" kern="0" dirty="0" smtClean="0">
                <a:latin typeface="宋体" pitchFamily="2" charset="-122"/>
                <a:ea typeface="宋体" pitchFamily="2" charset="-122"/>
              </a:rPr>
              <a:t>如果您没有浏览权限，页面设计将有所不同</a:t>
            </a:r>
            <a:r>
              <a:rPr lang="en-US" kern="0" dirty="0" smtClean="0">
                <a:latin typeface="宋体" pitchFamily="2" charset="-122"/>
                <a:ea typeface="宋体" pitchFamily="2" charset="-122"/>
              </a:rPr>
              <a:t>:</a:t>
            </a:r>
          </a:p>
          <a:p>
            <a:pPr marL="342900" indent="-342900" algn="l">
              <a:spcBef>
                <a:spcPct val="30000"/>
              </a:spcBef>
              <a:buClr>
                <a:srgbClr val="031D45"/>
              </a:buClr>
              <a:buFont typeface="+mj-lt"/>
              <a:buAutoNum type="arabicParenR"/>
              <a:defRPr/>
            </a:pPr>
            <a:r>
              <a:rPr lang="zh-CN" altLang="en-US" kern="0" dirty="0" smtClean="0">
                <a:latin typeface="宋体" pitchFamily="2" charset="-122"/>
                <a:ea typeface="宋体" pitchFamily="2" charset="-122"/>
              </a:rPr>
              <a:t>页面上方蓝色条框下面显示一条黄色线</a:t>
            </a:r>
            <a:endParaRPr lang="en-US" kern="0" dirty="0" smtClean="0">
              <a:latin typeface="宋体" pitchFamily="2" charset="-122"/>
              <a:ea typeface="宋体" pitchFamily="2" charset="-122"/>
            </a:endParaRPr>
          </a:p>
          <a:p>
            <a:pPr marL="342900" indent="-342900" algn="l">
              <a:spcBef>
                <a:spcPct val="30000"/>
              </a:spcBef>
              <a:buClr>
                <a:srgbClr val="031D45"/>
              </a:buClr>
              <a:buFont typeface="+mj-lt"/>
              <a:buAutoNum type="arabicParenR"/>
              <a:defRPr/>
            </a:pPr>
            <a:r>
              <a:rPr lang="zh-CN" altLang="en-US" kern="0" dirty="0" smtClean="0">
                <a:latin typeface="宋体" pitchFamily="2" charset="-122"/>
                <a:ea typeface="宋体" pitchFamily="2" charset="-122"/>
              </a:rPr>
              <a:t>无下载链接，只出现“</a:t>
            </a:r>
            <a:r>
              <a:rPr lang="en-US" altLang="zh-CN" kern="0" dirty="0" smtClean="0">
                <a:latin typeface="宋体" pitchFamily="2" charset="-122"/>
                <a:ea typeface="宋体" pitchFamily="2" charset="-122"/>
              </a:rPr>
              <a:t>Look Inside</a:t>
            </a:r>
            <a:r>
              <a:rPr lang="zh-CN" altLang="en-US" kern="0" dirty="0" smtClean="0">
                <a:latin typeface="宋体" pitchFamily="2" charset="-122"/>
                <a:ea typeface="宋体" pitchFamily="2" charset="-122"/>
              </a:rPr>
              <a:t>”链接，</a:t>
            </a:r>
            <a:endParaRPr lang="en-US" altLang="zh-CN" kern="0" dirty="0" smtClean="0">
              <a:latin typeface="宋体" pitchFamily="2" charset="-122"/>
              <a:ea typeface="宋体" pitchFamily="2" charset="-122"/>
            </a:endParaRPr>
          </a:p>
          <a:p>
            <a:pPr marL="342900" indent="-342900" algn="l">
              <a:spcBef>
                <a:spcPct val="30000"/>
              </a:spcBef>
              <a:buClr>
                <a:srgbClr val="031D45"/>
              </a:buClr>
              <a:buFont typeface="+mj-lt"/>
              <a:buAutoNum type="arabicParenR"/>
              <a:defRPr/>
            </a:pPr>
            <a:r>
              <a:rPr lang="zh-CN" altLang="en-US" kern="0" dirty="0" smtClean="0">
                <a:latin typeface="宋体" pitchFamily="2" charset="-122"/>
                <a:ea typeface="宋体" pitchFamily="2" charset="-122"/>
              </a:rPr>
              <a:t>同时也会有“获得章节全文权限”</a:t>
            </a:r>
            <a:r>
              <a:rPr lang="en-US" kern="0" dirty="0" smtClean="0">
                <a:latin typeface="宋体" pitchFamily="2" charset="-122"/>
                <a:ea typeface="宋体" pitchFamily="2" charset="-122"/>
                <a:cs typeface="Calibri" pitchFamily="34" charset="0"/>
              </a:rPr>
              <a:t> </a:t>
            </a:r>
            <a:r>
              <a:rPr lang="zh-CN" altLang="en-US" kern="0" dirty="0" smtClean="0">
                <a:latin typeface="宋体" pitchFamily="2" charset="-122"/>
                <a:ea typeface="宋体" pitchFamily="2" charset="-122"/>
                <a:cs typeface="Calibri" pitchFamily="34" charset="0"/>
              </a:rPr>
              <a:t>的链接</a:t>
            </a:r>
            <a:r>
              <a:rPr lang="en-US" kern="0" dirty="0" smtClean="0">
                <a:latin typeface="宋体" pitchFamily="2" charset="-122"/>
                <a:ea typeface="宋体" pitchFamily="2" charset="-122"/>
              </a:rPr>
              <a:t/>
            </a:r>
            <a:br>
              <a:rPr lang="en-US" kern="0" dirty="0" smtClean="0">
                <a:latin typeface="宋体" pitchFamily="2" charset="-122"/>
                <a:ea typeface="宋体" pitchFamily="2" charset="-122"/>
              </a:rPr>
            </a:br>
            <a:endParaRPr lang="en-US" kern="0" dirty="0" smtClean="0">
              <a:latin typeface="宋体" pitchFamily="2" charset="-122"/>
              <a:ea typeface="宋体" pitchFamily="2" charset="-122"/>
            </a:endParaRPr>
          </a:p>
          <a:p>
            <a:pPr algn="l" eaLnBrk="0" hangingPunct="0">
              <a:spcBef>
                <a:spcPct val="30000"/>
              </a:spcBef>
              <a:defRPr/>
            </a:pPr>
            <a:r>
              <a:rPr lang="en-US" kern="0" dirty="0">
                <a:latin typeface="宋体" pitchFamily="2" charset="-122"/>
                <a:ea typeface="宋体" pitchFamily="2" charset="-122"/>
              </a:rPr>
              <a:t/>
            </a:r>
            <a:br>
              <a:rPr lang="en-US" kern="0" dirty="0">
                <a:latin typeface="宋体" pitchFamily="2" charset="-122"/>
                <a:ea typeface="宋体" pitchFamily="2" charset="-122"/>
              </a:rPr>
            </a:br>
            <a:endParaRPr lang="en-US" kern="0" dirty="0">
              <a:solidFill>
                <a:schemeClr val="accent6"/>
              </a:solidFill>
              <a:latin typeface="宋体" pitchFamily="2" charset="-122"/>
              <a:ea typeface="宋体" pitchFamily="2" charset="-122"/>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7</a:t>
            </a:r>
            <a:r>
              <a:rPr lang="en-GB" dirty="0" smtClean="0"/>
              <a:t>.0</a:t>
            </a:r>
            <a:endParaRPr lang="en-GB" dirty="0"/>
          </a:p>
        </p:txBody>
      </p:sp>
      <p:sp>
        <p:nvSpPr>
          <p:cNvPr id="4" name="Title 3"/>
          <p:cNvSpPr>
            <a:spLocks noGrp="1"/>
          </p:cNvSpPr>
          <p:nvPr>
            <p:ph type="title"/>
          </p:nvPr>
        </p:nvSpPr>
        <p:spPr/>
        <p:txBody>
          <a:bodyPr/>
          <a:lstStyle/>
          <a:p>
            <a:r>
              <a:rPr lang="zh-CN" altLang="en-US" dirty="0"/>
              <a:t>参考文献主页</a:t>
            </a:r>
          </a:p>
        </p:txBody>
      </p:sp>
      <p:sp>
        <p:nvSpPr>
          <p:cNvPr id="7" name="Inhaltsplatzhalter 2"/>
          <p:cNvSpPr txBox="1">
            <a:spLocks/>
          </p:cNvSpPr>
          <p:nvPr/>
        </p:nvSpPr>
        <p:spPr>
          <a:xfrm>
            <a:off x="956442" y="1159313"/>
            <a:ext cx="7848600" cy="3053144"/>
          </a:xfrm>
          <a:prstGeom prst="rect">
            <a:avLst/>
          </a:prstGeom>
        </p:spPr>
        <p:txBody>
          <a:bodyPr/>
          <a:lstStyle/>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功能概述</a:t>
            </a:r>
            <a:endParaRPr kumimoji="0" lang="en-US" altLang="zh-CN"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kumimoji="0" lang="zh-CN" altLang="en-US"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在参考文献内按特定词搜索</a:t>
            </a:r>
            <a:endParaRPr kumimoji="0" lang="de-DE"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r>
              <a:rPr lang="zh-CN" altLang="en-US" kern="0" noProof="0" dirty="0" smtClean="0">
                <a:solidFill>
                  <a:schemeClr val="bg1"/>
                </a:solidFill>
                <a:latin typeface="宋体" pitchFamily="2" charset="-122"/>
                <a:ea typeface="宋体" pitchFamily="2" charset="-122"/>
                <a:cs typeface="ヒラギノ角ゴ Pro W3" pitchFamily="-65" charset="-128"/>
              </a:rPr>
              <a:t>浏览</a:t>
            </a:r>
            <a:r>
              <a:rPr kumimoji="0" lang="zh-CN" altLang="en-US"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参考文献条目</a:t>
            </a:r>
            <a:endParaRPr kumimoji="0" lang="en-US" altLang="zh-CN"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Char char="•"/>
              <a:tabLst/>
              <a:defRPr/>
            </a:pPr>
            <a:endParaRPr kumimoji="0" lang="de-DE" sz="1600" b="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marR="0" lvl="0" indent="-285750" algn="l" defTabSz="914400" rtl="0" eaLnBrk="0" fontAlgn="base" latinLnBrk="0" hangingPunct="0">
              <a:lnSpc>
                <a:spcPct val="120000"/>
              </a:lnSpc>
              <a:spcBef>
                <a:spcPct val="40000"/>
              </a:spcBef>
              <a:spcAft>
                <a:spcPct val="0"/>
              </a:spcAft>
              <a:buClr>
                <a:schemeClr val="accent2"/>
              </a:buClr>
              <a:buSzPct val="130000"/>
              <a:buFont typeface="Arial" pitchFamily="34" charset="0"/>
              <a:buNone/>
              <a:tabLst/>
              <a:defRPr/>
            </a:pPr>
            <a:r>
              <a:rPr kumimoji="0" lang="zh-CN" altLang="en-US" sz="200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rPr>
              <a:t>参考文献条目</a:t>
            </a:r>
            <a:endParaRPr kumimoji="0" lang="de-DE" sz="2000" i="0" u="none" strike="noStrike" kern="0" cap="none" spc="0" normalizeH="0" baseline="0" noProof="0" dirty="0" smtClean="0">
              <a:ln>
                <a:noFill/>
              </a:ln>
              <a:solidFill>
                <a:schemeClr val="bg1"/>
              </a:solidFill>
              <a:effectLst/>
              <a:uLnTx/>
              <a:uFillTx/>
              <a:latin typeface="宋体" pitchFamily="2" charset="-122"/>
              <a:ea typeface="宋体" pitchFamily="2" charset="-122"/>
              <a:cs typeface="ヒラギノ角ゴ Pro W3" pitchFamily="-65" charset="-128"/>
            </a:endParaRPr>
          </a:p>
          <a:p>
            <a:pPr marL="285750" lvl="0" indent="-285750" algn="l">
              <a:lnSpc>
                <a:spcPct val="120000"/>
              </a:lnSpc>
              <a:spcBef>
                <a:spcPct val="40000"/>
              </a:spcBef>
              <a:buClr>
                <a:schemeClr val="accent2"/>
              </a:buClr>
              <a:buSzPct val="130000"/>
              <a:buFont typeface="Arial" pitchFamily="34" charset="0"/>
              <a:buChar char="•"/>
              <a:defRPr/>
            </a:pPr>
            <a:r>
              <a:rPr lang="zh-CN" altLang="en-US" kern="0" dirty="0" smtClean="0">
                <a:solidFill>
                  <a:schemeClr val="bg1"/>
                </a:solidFill>
                <a:latin typeface="宋体" pitchFamily="2" charset="-122"/>
                <a:ea typeface="宋体" pitchFamily="2" charset="-122"/>
                <a:cs typeface="ヒラギノ角ゴ Pro W3" pitchFamily="-65" charset="-128"/>
              </a:rPr>
              <a:t>功能概述</a:t>
            </a:r>
            <a:r>
              <a:rPr kumimoji="0" lang="de-DE" sz="1600" b="0" i="0" u="none" strike="noStrike" kern="0" cap="none" spc="0" normalizeH="0" baseline="0" noProof="0" dirty="0" smtClean="0">
                <a:ln>
                  <a:noFill/>
                </a:ln>
                <a:solidFill>
                  <a:schemeClr val="bg1"/>
                </a:solidFill>
                <a:effectLst/>
                <a:uLnTx/>
                <a:uFillTx/>
                <a:latin typeface="Calibri"/>
                <a:ea typeface="ヒラギノ角ゴ Pro W3" pitchFamily="-65" charset="-128"/>
                <a:cs typeface="ヒラギノ角ゴ Pro W3" pitchFamily="-65" charset="-128"/>
              </a:rPr>
              <a:t/>
            </a:r>
            <a:br>
              <a:rPr kumimoji="0" lang="de-DE" sz="1600" b="0" i="0" u="none" strike="noStrike" kern="0" cap="none" spc="0" normalizeH="0" baseline="0" noProof="0" dirty="0" smtClean="0">
                <a:ln>
                  <a:noFill/>
                </a:ln>
                <a:solidFill>
                  <a:schemeClr val="bg1"/>
                </a:solidFill>
                <a:effectLst/>
                <a:uLnTx/>
                <a:uFillTx/>
                <a:latin typeface="Calibri"/>
                <a:ea typeface="ヒラギノ角ゴ Pro W3" pitchFamily="-65" charset="-128"/>
                <a:cs typeface="ヒラギノ角ゴ Pro W3" pitchFamily="-65" charset="-128"/>
              </a:rPr>
            </a:br>
            <a:endParaRPr kumimoji="0" lang="de-DE" sz="1600" b="0" i="0" u="none" strike="noStrike" kern="0" cap="none" spc="0" normalizeH="0" baseline="0" noProof="0" dirty="0">
              <a:ln>
                <a:noFill/>
              </a:ln>
              <a:solidFill>
                <a:schemeClr val="bg1"/>
              </a:solidFill>
              <a:effectLst/>
              <a:uLnTx/>
              <a:uFillTx/>
              <a:latin typeface="Calibri"/>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4141156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76999"/>
          </a:xfrm>
        </p:spPr>
        <p:txBody>
          <a:bodyPr/>
          <a:lstStyle/>
          <a:p>
            <a:r>
              <a:rPr lang="zh-CN" altLang="en-US" dirty="0">
                <a:latin typeface="宋体" pitchFamily="2" charset="-122"/>
                <a:ea typeface="宋体" pitchFamily="2" charset="-122"/>
              </a:rPr>
              <a:t>新平台适应各种移动终端、智能手机</a:t>
            </a:r>
            <a:endParaRPr lang="en-US" dirty="0"/>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新平台适应各种移动终端、智能手机</a:t>
            </a:r>
            <a:endParaRPr lang="en-GB" dirty="0"/>
          </a:p>
        </p:txBody>
      </p:sp>
      <p:pic>
        <p:nvPicPr>
          <p:cNvPr id="4" name="Picture 3"/>
          <p:cNvPicPr>
            <a:picLocks noChangeAspect="1" noChangeArrowheads="1"/>
          </p:cNvPicPr>
          <p:nvPr/>
        </p:nvPicPr>
        <p:blipFill rotWithShape="1">
          <a:blip r:embed="rId3" cstate="screen"/>
          <a:srcRect l="2365" t="2943" r="639" b="3374"/>
          <a:stretch/>
        </p:blipFill>
        <p:spPr bwMode="auto">
          <a:xfrm>
            <a:off x="942975" y="4283167"/>
            <a:ext cx="2964912" cy="191760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34932"/>
          <a:stretch/>
        </p:blipFill>
        <p:spPr>
          <a:xfrm>
            <a:off x="848292" y="2037530"/>
            <a:ext cx="3664819" cy="210291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7153" y="2040425"/>
            <a:ext cx="3111895" cy="174956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8553"/>
          <a:stretch/>
        </p:blipFill>
        <p:spPr>
          <a:xfrm>
            <a:off x="5807915" y="3911570"/>
            <a:ext cx="1567245" cy="2549192"/>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907887" y="4283166"/>
            <a:ext cx="1482979" cy="923330"/>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平板电脑（终端）桌面</a:t>
            </a:r>
            <a:endParaRPr lang="en-US" altLang="en-US" b="1" dirty="0">
              <a:latin typeface="宋体" pitchFamily="2" charset="-122"/>
              <a:ea typeface="宋体" pitchFamily="2" charset="-122"/>
              <a:cs typeface="Calibri" pitchFamily="34" charset="0"/>
            </a:endParaRPr>
          </a:p>
        </p:txBody>
      </p:sp>
      <p:sp>
        <p:nvSpPr>
          <p:cNvPr id="11" name="TextBox 10"/>
          <p:cNvSpPr txBox="1"/>
          <p:nvPr/>
        </p:nvSpPr>
        <p:spPr>
          <a:xfrm>
            <a:off x="4517873" y="2037480"/>
            <a:ext cx="978052" cy="646331"/>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电脑桌面</a:t>
            </a:r>
            <a:endParaRPr lang="en-US" b="1" dirty="0">
              <a:latin typeface="宋体" pitchFamily="2" charset="-122"/>
              <a:ea typeface="宋体" pitchFamily="2" charset="-122"/>
              <a:cs typeface="Calibri" pitchFamily="34" charset="0"/>
            </a:endParaRPr>
          </a:p>
        </p:txBody>
      </p:sp>
      <p:sp>
        <p:nvSpPr>
          <p:cNvPr id="12" name="TextBox 11"/>
          <p:cNvSpPr txBox="1"/>
          <p:nvPr/>
        </p:nvSpPr>
        <p:spPr>
          <a:xfrm>
            <a:off x="7373410" y="3895594"/>
            <a:ext cx="1665658" cy="646331"/>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手机</a:t>
            </a:r>
            <a:r>
              <a:rPr lang="en-US" altLang="zh-CN" b="1" dirty="0">
                <a:latin typeface="宋体" pitchFamily="2" charset="-122"/>
                <a:ea typeface="宋体" pitchFamily="2" charset="-122"/>
                <a:cs typeface="Calibri" pitchFamily="34" charset="0"/>
              </a:rPr>
              <a:t>-</a:t>
            </a:r>
            <a:r>
              <a:rPr lang="zh-CN" altLang="en-US" b="1" dirty="0">
                <a:latin typeface="宋体" pitchFamily="2" charset="-122"/>
                <a:ea typeface="宋体" pitchFamily="2" charset="-122"/>
                <a:cs typeface="Calibri" pitchFamily="34" charset="0"/>
              </a:rPr>
              <a:t>竖版桌面</a:t>
            </a:r>
            <a:endParaRPr lang="en-US" altLang="en-US" b="1" dirty="0">
              <a:latin typeface="宋体" pitchFamily="2" charset="-122"/>
              <a:ea typeface="宋体" pitchFamily="2" charset="-122"/>
              <a:cs typeface="Calibri" pitchFamily="34" charset="0"/>
            </a:endParaRPr>
          </a:p>
        </p:txBody>
      </p:sp>
      <p:sp>
        <p:nvSpPr>
          <p:cNvPr id="13" name="TextBox 12"/>
          <p:cNvSpPr txBox="1"/>
          <p:nvPr/>
        </p:nvSpPr>
        <p:spPr>
          <a:xfrm>
            <a:off x="7123974" y="1670078"/>
            <a:ext cx="1930084" cy="369332"/>
          </a:xfrm>
          <a:prstGeom prst="rect">
            <a:avLst/>
          </a:prstGeom>
          <a:solidFill>
            <a:schemeClr val="bg1"/>
          </a:solidFill>
          <a:ln>
            <a:solidFill>
              <a:srgbClr val="031D45"/>
            </a:solidFill>
          </a:ln>
        </p:spPr>
        <p:txBody>
          <a:bodyPr wrap="square" rtlCol="0">
            <a:spAutoFit/>
          </a:bodyPr>
          <a:lstStyle/>
          <a:p>
            <a:r>
              <a:rPr lang="zh-CN" altLang="en-US" b="1" dirty="0">
                <a:latin typeface="宋体" pitchFamily="2" charset="-122"/>
                <a:ea typeface="宋体" pitchFamily="2" charset="-122"/>
                <a:cs typeface="Calibri" pitchFamily="34" charset="0"/>
              </a:rPr>
              <a:t>手机</a:t>
            </a:r>
            <a:r>
              <a:rPr lang="en-US" altLang="zh-CN" b="1" dirty="0">
                <a:latin typeface="宋体" pitchFamily="2" charset="-122"/>
                <a:ea typeface="宋体" pitchFamily="2" charset="-122"/>
                <a:cs typeface="Calibri" pitchFamily="34" charset="0"/>
              </a:rPr>
              <a:t>-</a:t>
            </a:r>
            <a:r>
              <a:rPr lang="zh-CN" altLang="en-US" b="1" dirty="0">
                <a:latin typeface="宋体" pitchFamily="2" charset="-122"/>
                <a:ea typeface="宋体" pitchFamily="2" charset="-122"/>
                <a:cs typeface="Calibri" pitchFamily="34" charset="0"/>
              </a:rPr>
              <a:t>横版桌面</a:t>
            </a:r>
            <a:endParaRPr lang="en-US" altLang="en-US" b="1"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38900" y="1436688"/>
            <a:ext cx="2625726" cy="3176254"/>
          </a:xfrm>
        </p:spPr>
        <p:txBody>
          <a:bodyPr/>
          <a:lstStyle/>
          <a:p>
            <a:pPr eaLnBrk="0" hangingPunct="0">
              <a:spcBef>
                <a:spcPct val="30000"/>
              </a:spcBef>
              <a:buClr>
                <a:schemeClr val="accent6"/>
              </a:buClr>
              <a:defRPr/>
            </a:pPr>
            <a:r>
              <a:rPr lang="zh-CN" altLang="en-US" kern="0" dirty="0" smtClean="0">
                <a:solidFill>
                  <a:schemeClr val="accent6"/>
                </a:solidFill>
                <a:latin typeface="Calibri" pitchFamily="34" charset="0"/>
                <a:cs typeface="Calibri" pitchFamily="34" charset="0"/>
              </a:rPr>
              <a:t>功能概述</a:t>
            </a:r>
            <a:endParaRPr lang="en-US" kern="0" dirty="0" smtClean="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在</a:t>
            </a:r>
            <a:r>
              <a:rPr lang="zh-CN" altLang="en-US" b="0" kern="0" dirty="0">
                <a:latin typeface="Calibri" pitchFamily="34" charset="0"/>
                <a:cs typeface="Calibri" pitchFamily="34" charset="0"/>
              </a:rPr>
              <a:t>参考文献内搜索</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出版</a:t>
            </a:r>
            <a:r>
              <a:rPr lang="zh-CN" altLang="en-US" b="0" kern="0" dirty="0" smtClean="0">
                <a:latin typeface="Calibri" pitchFamily="34" charset="0"/>
                <a:cs typeface="Calibri" pitchFamily="34" charset="0"/>
              </a:rPr>
              <a:t>年限</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参考文献标题</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作者</a:t>
            </a:r>
            <a:r>
              <a:rPr lang="en-US" altLang="zh-CN" b="0" kern="0" dirty="0">
                <a:latin typeface="Calibri" pitchFamily="34" charset="0"/>
                <a:cs typeface="Calibri" pitchFamily="34" charset="0"/>
              </a:rPr>
              <a:t>&amp;ISBN </a:t>
            </a: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内容查看</a:t>
            </a:r>
            <a:r>
              <a:rPr lang="en-US" altLang="zh-CN" b="0" kern="0" dirty="0">
                <a:latin typeface="Calibri" pitchFamily="34" charset="0"/>
                <a:cs typeface="Calibri" pitchFamily="34" charset="0"/>
              </a:rPr>
              <a:t>(</a:t>
            </a:r>
            <a:r>
              <a:rPr lang="zh-CN" altLang="en-US" b="0" kern="0" dirty="0">
                <a:latin typeface="Calibri" pitchFamily="34" charset="0"/>
                <a:cs typeface="Calibri" pitchFamily="34" charset="0"/>
              </a:rPr>
              <a:t>预览</a:t>
            </a:r>
            <a:r>
              <a:rPr lang="en-US" altLang="zh-CN" b="0" kern="0" dirty="0">
                <a:latin typeface="Calibri" pitchFamily="34" charset="0"/>
                <a:cs typeface="Calibri" pitchFamily="34" charset="0"/>
              </a:rPr>
              <a:t>)</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参考</a:t>
            </a:r>
            <a:r>
              <a:rPr lang="zh-CN" altLang="en-US" b="0" kern="0" dirty="0">
                <a:latin typeface="Calibri" pitchFamily="34" charset="0"/>
                <a:cs typeface="Calibri" pitchFamily="34" charset="0"/>
              </a:rPr>
              <a:t>文献条目及内容列表</a:t>
            </a:r>
          </a:p>
        </p:txBody>
      </p:sp>
      <p:sp>
        <p:nvSpPr>
          <p:cNvPr id="5" name="Title 4"/>
          <p:cNvSpPr>
            <a:spLocks noGrp="1"/>
          </p:cNvSpPr>
          <p:nvPr>
            <p:ph type="title"/>
          </p:nvPr>
        </p:nvSpPr>
        <p:spPr/>
        <p:txBody>
          <a:bodyPr/>
          <a:lstStyle/>
          <a:p>
            <a:pPr lvl="0">
              <a:lnSpc>
                <a:spcPct val="90000"/>
              </a:lnSpc>
              <a:defRPr/>
            </a:pPr>
            <a:r>
              <a:rPr lang="zh-CN" altLang="en-US" sz="2800" kern="0" spc="10" dirty="0">
                <a:latin typeface="SimSun" pitchFamily="2" charset="-122"/>
                <a:ea typeface="SimSun" pitchFamily="2" charset="-122"/>
                <a:cs typeface="Cambria"/>
              </a:rPr>
              <a:t>参考文献主页</a:t>
            </a:r>
            <a:endParaRPr lang="de-DE" sz="2800" kern="0" spc="10" dirty="0">
              <a:latin typeface="SimSun" pitchFamily="2" charset="-122"/>
              <a:ea typeface="SimSun" pitchFamily="2" charset="-122"/>
              <a:cs typeface="Cambri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240" y="1490317"/>
            <a:ext cx="5395582" cy="4703068"/>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4232910" y="1189863"/>
            <a:ext cx="436338" cy="338554"/>
          </a:xfrm>
          <a:prstGeom prst="rect">
            <a:avLst/>
          </a:prstGeom>
          <a:noFill/>
        </p:spPr>
        <p:txBody>
          <a:bodyPr wrap="none" rtlCol="0">
            <a:spAutoFit/>
          </a:bodyPr>
          <a:lstStyle/>
          <a:p>
            <a:r>
              <a:rPr lang="de-DE" dirty="0" smtClean="0"/>
              <a:t>(1)</a:t>
            </a:r>
            <a:endParaRPr lang="de-DE" dirty="0"/>
          </a:p>
        </p:txBody>
      </p:sp>
      <p:sp>
        <p:nvSpPr>
          <p:cNvPr id="8" name="Textfeld 11"/>
          <p:cNvSpPr txBox="1"/>
          <p:nvPr/>
        </p:nvSpPr>
        <p:spPr>
          <a:xfrm>
            <a:off x="685038" y="1768376"/>
            <a:ext cx="436338" cy="338554"/>
          </a:xfrm>
          <a:prstGeom prst="rect">
            <a:avLst/>
          </a:prstGeom>
          <a:noFill/>
        </p:spPr>
        <p:txBody>
          <a:bodyPr wrap="none" rtlCol="0">
            <a:spAutoFit/>
          </a:bodyPr>
          <a:lstStyle/>
          <a:p>
            <a:r>
              <a:rPr lang="de-DE" dirty="0" smtClean="0"/>
              <a:t>(2)</a:t>
            </a:r>
            <a:endParaRPr lang="de-DE" dirty="0"/>
          </a:p>
        </p:txBody>
      </p:sp>
      <p:sp>
        <p:nvSpPr>
          <p:cNvPr id="9" name="Textfeld 12"/>
          <p:cNvSpPr txBox="1"/>
          <p:nvPr/>
        </p:nvSpPr>
        <p:spPr>
          <a:xfrm>
            <a:off x="687612" y="1975259"/>
            <a:ext cx="436338" cy="338554"/>
          </a:xfrm>
          <a:prstGeom prst="rect">
            <a:avLst/>
          </a:prstGeom>
          <a:noFill/>
        </p:spPr>
        <p:txBody>
          <a:bodyPr wrap="none" rtlCol="0">
            <a:spAutoFit/>
          </a:bodyPr>
          <a:lstStyle/>
          <a:p>
            <a:r>
              <a:rPr lang="de-DE" dirty="0" smtClean="0"/>
              <a:t>(3)</a:t>
            </a:r>
            <a:endParaRPr lang="de-DE" dirty="0"/>
          </a:p>
        </p:txBody>
      </p:sp>
      <p:sp>
        <p:nvSpPr>
          <p:cNvPr id="10" name="Textfeld 13"/>
          <p:cNvSpPr txBox="1"/>
          <p:nvPr/>
        </p:nvSpPr>
        <p:spPr>
          <a:xfrm>
            <a:off x="677037" y="2414016"/>
            <a:ext cx="436338" cy="338554"/>
          </a:xfrm>
          <a:prstGeom prst="rect">
            <a:avLst/>
          </a:prstGeom>
          <a:noFill/>
        </p:spPr>
        <p:txBody>
          <a:bodyPr wrap="none" rtlCol="0">
            <a:spAutoFit/>
          </a:bodyPr>
          <a:lstStyle/>
          <a:p>
            <a:r>
              <a:rPr lang="de-DE" dirty="0" smtClean="0"/>
              <a:t>(4)</a:t>
            </a:r>
            <a:endParaRPr lang="de-DE" dirty="0"/>
          </a:p>
        </p:txBody>
      </p:sp>
      <p:sp>
        <p:nvSpPr>
          <p:cNvPr id="11" name="Textfeld 14"/>
          <p:cNvSpPr txBox="1"/>
          <p:nvPr/>
        </p:nvSpPr>
        <p:spPr>
          <a:xfrm>
            <a:off x="5484876" y="2431542"/>
            <a:ext cx="436338" cy="338554"/>
          </a:xfrm>
          <a:prstGeom prst="rect">
            <a:avLst/>
          </a:prstGeom>
          <a:noFill/>
        </p:spPr>
        <p:txBody>
          <a:bodyPr wrap="none" rtlCol="0">
            <a:spAutoFit/>
          </a:bodyPr>
          <a:lstStyle/>
          <a:p>
            <a:r>
              <a:rPr lang="de-DE" dirty="0" smtClean="0"/>
              <a:t>(5)</a:t>
            </a:r>
            <a:endParaRPr lang="de-DE" dirty="0"/>
          </a:p>
        </p:txBody>
      </p:sp>
      <p:sp>
        <p:nvSpPr>
          <p:cNvPr id="12" name="Textfeld 15"/>
          <p:cNvSpPr txBox="1"/>
          <p:nvPr/>
        </p:nvSpPr>
        <p:spPr>
          <a:xfrm>
            <a:off x="685038" y="3343049"/>
            <a:ext cx="436338" cy="338554"/>
          </a:xfrm>
          <a:prstGeom prst="rect">
            <a:avLst/>
          </a:prstGeom>
          <a:noFill/>
        </p:spPr>
        <p:txBody>
          <a:bodyPr wrap="none" rtlCol="0">
            <a:spAutoFit/>
          </a:bodyPr>
          <a:lstStyle/>
          <a:p>
            <a:r>
              <a:rPr lang="de-DE" dirty="0" smtClean="0"/>
              <a:t>(6)</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z="2400" kern="0" spc="10" dirty="0">
                <a:latin typeface="SimSun" pitchFamily="2" charset="-122"/>
                <a:ea typeface="SimSun" pitchFamily="2" charset="-122"/>
                <a:cs typeface="Cambria"/>
              </a:rPr>
              <a:t>参考文献主页</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6" r="11957"/>
          <a:stretch/>
        </p:blipFill>
        <p:spPr>
          <a:xfrm>
            <a:off x="704850" y="1492321"/>
            <a:ext cx="5539487" cy="3689243"/>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314706" y="1506728"/>
            <a:ext cx="436338" cy="338554"/>
          </a:xfrm>
          <a:prstGeom prst="rect">
            <a:avLst/>
          </a:prstGeom>
          <a:noFill/>
        </p:spPr>
        <p:txBody>
          <a:bodyPr wrap="none" rtlCol="0">
            <a:spAutoFit/>
          </a:bodyPr>
          <a:lstStyle/>
          <a:p>
            <a:r>
              <a:rPr lang="de-DE" dirty="0" smtClean="0"/>
              <a:t>(1)</a:t>
            </a:r>
            <a:endParaRPr lang="de-DE" dirty="0"/>
          </a:p>
        </p:txBody>
      </p:sp>
      <p:sp>
        <p:nvSpPr>
          <p:cNvPr id="8" name="Text Placeholder 6"/>
          <p:cNvSpPr txBox="1">
            <a:spLocks/>
          </p:cNvSpPr>
          <p:nvPr/>
        </p:nvSpPr>
        <p:spPr>
          <a:xfrm>
            <a:off x="6769975" y="1676005"/>
            <a:ext cx="2625726" cy="714042"/>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eaLnBrk="0" hangingPunct="0">
              <a:spcBef>
                <a:spcPct val="30000"/>
              </a:spcBef>
              <a:buClr>
                <a:schemeClr val="accent6"/>
              </a:buClr>
              <a:defRPr/>
            </a:pPr>
            <a:r>
              <a:rPr lang="zh-CN" altLang="en-US" kern="0" dirty="0" smtClean="0">
                <a:solidFill>
                  <a:schemeClr val="accent6"/>
                </a:solidFill>
                <a:latin typeface="宋体" pitchFamily="2" charset="-122"/>
                <a:ea typeface="宋体" pitchFamily="2" charset="-122"/>
                <a:cs typeface="Calibri" pitchFamily="34" charset="0"/>
              </a:rPr>
              <a:t>功能概述</a:t>
            </a:r>
            <a:r>
              <a:rPr lang="en-US" altLang="zh-CN" kern="0" dirty="0" smtClean="0">
                <a:solidFill>
                  <a:schemeClr val="accent6"/>
                </a:solidFill>
                <a:latin typeface="宋体" pitchFamily="2" charset="-122"/>
                <a:ea typeface="宋体" pitchFamily="2" charset="-122"/>
                <a:cs typeface="Calibri" pitchFamily="34" charset="0"/>
              </a:rPr>
              <a:t>-2</a:t>
            </a:r>
            <a:endParaRPr lang="en-US" kern="0" dirty="0" smtClean="0">
              <a:solidFill>
                <a:schemeClr val="accent6"/>
              </a:solidFill>
              <a:latin typeface="宋体" pitchFamily="2" charset="-122"/>
              <a:ea typeface="宋体" pitchFamily="2" charset="-122"/>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宋体" pitchFamily="2" charset="-122"/>
                <a:ea typeface="宋体" pitchFamily="2" charset="-122"/>
                <a:cs typeface="Calibri" pitchFamily="34" charset="0"/>
              </a:rPr>
              <a:t>关于此参考文献</a:t>
            </a:r>
            <a:endParaRPr lang="zh-CN" altLang="en-US" b="0" kern="0" dirty="0">
              <a:latin typeface="宋体" pitchFamily="2" charset="-122"/>
              <a:ea typeface="宋体" pitchFamily="2" charset="-122"/>
              <a:cs typeface="Calibri" pitchFamily="34" charset="0"/>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sz="2800" kern="0" spc="10" dirty="0">
                <a:latin typeface="SimSun" pitchFamily="2" charset="-122"/>
                <a:ea typeface="SimSun" pitchFamily="2" charset="-122"/>
                <a:cs typeface="Cambria"/>
              </a:rPr>
              <a:t>参考文献主页</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68" y="1447799"/>
            <a:ext cx="5655183" cy="4929349"/>
          </a:xfrm>
          <a:prstGeom prst="rect">
            <a:avLst/>
          </a:prstGeom>
          <a:ln>
            <a:noFill/>
          </a:ln>
          <a:effectLst>
            <a:outerShdw blurRad="292100" dist="139700" dir="2700000" algn="tl" rotWithShape="0">
              <a:srgbClr val="333333">
                <a:alpha val="65000"/>
              </a:srgbClr>
            </a:outerShdw>
          </a:effectLst>
        </p:spPr>
      </p:pic>
      <p:sp>
        <p:nvSpPr>
          <p:cNvPr id="6" name="Abgerundetes Rechteck 7"/>
          <p:cNvSpPr/>
          <p:nvPr/>
        </p:nvSpPr>
        <p:spPr bwMode="auto">
          <a:xfrm>
            <a:off x="4443222" y="1451990"/>
            <a:ext cx="1800200" cy="288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Content Placeholder 2"/>
          <p:cNvSpPr txBox="1">
            <a:spLocks/>
          </p:cNvSpPr>
          <p:nvPr/>
        </p:nvSpPr>
        <p:spPr bwMode="auto">
          <a:xfrm>
            <a:off x="6821424" y="1573846"/>
            <a:ext cx="2560320" cy="3644075"/>
          </a:xfrm>
          <a:prstGeom prst="rect">
            <a:avLst/>
          </a:prstGeom>
          <a:noFill/>
          <a:ln w="9525">
            <a:noFill/>
            <a:miter lim="800000"/>
            <a:headEnd/>
            <a:tailEnd/>
          </a:ln>
        </p:spPr>
        <p:txBody>
          <a:bodyPr wrap="square" lIns="0" tIns="0" rIns="0" bIns="0">
            <a:spAutoFit/>
          </a:bodyPr>
          <a:lstStyle/>
          <a:p>
            <a:pPr lvl="0" algn="l">
              <a:spcBef>
                <a:spcPct val="30000"/>
              </a:spcBef>
              <a:defRPr/>
            </a:pPr>
            <a:r>
              <a:rPr lang="zh-CN" altLang="en-US" b="1" kern="0" dirty="0" smtClean="0">
                <a:solidFill>
                  <a:schemeClr val="accent6"/>
                </a:solidFill>
                <a:latin typeface="宋体" pitchFamily="2" charset="-122"/>
                <a:ea typeface="宋体" pitchFamily="2" charset="-122"/>
              </a:rPr>
              <a:t>在参考文献内按特定词搜</a:t>
            </a:r>
            <a:endParaRPr lang="en-US" altLang="zh-CN" b="1" kern="0" dirty="0" smtClean="0">
              <a:solidFill>
                <a:schemeClr val="accent6"/>
              </a:solidFill>
              <a:latin typeface="宋体" pitchFamily="2" charset="-122"/>
              <a:ea typeface="宋体" pitchFamily="2" charset="-122"/>
            </a:endParaRPr>
          </a:p>
          <a:p>
            <a:pPr lvl="0" algn="l">
              <a:spcBef>
                <a:spcPct val="30000"/>
              </a:spcBef>
              <a:defRPr/>
            </a:pPr>
            <a:r>
              <a:rPr lang="zh-CN" altLang="en-US" b="1" kern="0" dirty="0" smtClean="0">
                <a:solidFill>
                  <a:schemeClr val="accent6"/>
                </a:solidFill>
                <a:latin typeface="宋体" pitchFamily="2" charset="-122"/>
                <a:ea typeface="宋体" pitchFamily="2" charset="-122"/>
              </a:rPr>
              <a:t>索：</a:t>
            </a: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如果您想要搜索某个特定的词，可以在页面右上角选择</a:t>
            </a:r>
            <a:r>
              <a:rPr lang="en-US" kern="0" dirty="0" smtClean="0">
                <a:latin typeface="Calibri" pitchFamily="34" charset="0"/>
                <a:ea typeface="Cambria Math" pitchFamily="18" charset="0"/>
                <a:cs typeface="Calibri" pitchFamily="34" charset="0"/>
              </a:rPr>
              <a:t>“search within this reference work”</a:t>
            </a:r>
          </a:p>
          <a:p>
            <a:pPr algn="l" eaLnBrk="0" hangingPunct="0">
              <a:spcBef>
                <a:spcPct val="30000"/>
              </a:spcBef>
              <a:defRPr/>
            </a:pPr>
            <a:endParaRPr lang="en-US" kern="0" dirty="0" smtClean="0">
              <a:solidFill>
                <a:srgbClr val="002060"/>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搜索结果将跳转到新页面显示</a:t>
            </a:r>
            <a:r>
              <a:rPr lang="en-US" kern="0" dirty="0" smtClean="0">
                <a:latin typeface="宋体" pitchFamily="2" charset="-122"/>
                <a:ea typeface="宋体" pitchFamily="2" charset="-122"/>
              </a:rPr>
              <a:t> </a:t>
            </a:r>
            <a:r>
              <a:rPr lang="en-US" kern="0" dirty="0" smtClean="0">
                <a:latin typeface="+mn-lt"/>
                <a:cs typeface="+mn-cs"/>
              </a:rPr>
              <a:t/>
            </a:r>
            <a:br>
              <a:rPr lang="en-US" kern="0" dirty="0" smtClean="0">
                <a:latin typeface="+mn-lt"/>
                <a:cs typeface="+mn-cs"/>
              </a:rPr>
            </a:br>
            <a:endParaRPr lang="en-US" kern="0" dirty="0" smtClean="0">
              <a:latin typeface="+mn-lt"/>
              <a:cs typeface="+mn-cs"/>
            </a:endParaRPr>
          </a:p>
          <a:p>
            <a:pPr algn="l" eaLnBrk="0" hangingPunct="0">
              <a:spcBef>
                <a:spcPct val="30000"/>
              </a:spcBef>
              <a:defRPr/>
            </a:pPr>
            <a:r>
              <a:rPr lang="en-US" kern="0" dirty="0">
                <a:latin typeface="+mn-lt"/>
                <a:cs typeface="+mn-cs"/>
              </a:rPr>
              <a:t/>
            </a:r>
            <a:br>
              <a:rPr lang="en-US" kern="0" dirty="0">
                <a:latin typeface="+mn-lt"/>
                <a:cs typeface="+mn-cs"/>
              </a:rPr>
            </a:br>
            <a:endParaRPr lang="en-US" kern="0" dirty="0">
              <a:solidFill>
                <a:schemeClr val="accent6"/>
              </a:solidFill>
              <a:latin typeface="+mn-lt"/>
              <a:cs typeface="+mn-cs"/>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734175" y="1436688"/>
            <a:ext cx="2330451" cy="2025170"/>
          </a:xfrm>
        </p:spPr>
        <p:txBody>
          <a:bodyPr/>
          <a:lstStyle/>
          <a:p>
            <a:pPr eaLnBrk="0" hangingPunct="0">
              <a:spcBef>
                <a:spcPct val="30000"/>
              </a:spcBef>
              <a:buClr>
                <a:schemeClr val="accent4"/>
              </a:buClr>
              <a:defRPr/>
            </a:pPr>
            <a:r>
              <a:rPr lang="en-US" kern="0" dirty="0">
                <a:solidFill>
                  <a:schemeClr val="accent6"/>
                </a:solidFill>
                <a:latin typeface="Calibri" pitchFamily="34" charset="0"/>
                <a:cs typeface="Calibri" pitchFamily="34" charset="0"/>
              </a:rPr>
              <a:t>Functionality Overview</a:t>
            </a:r>
          </a:p>
          <a:p>
            <a:pPr marL="342900" indent="-342900">
              <a:spcBef>
                <a:spcPct val="30000"/>
              </a:spcBef>
              <a:buClr>
                <a:schemeClr val="accent4"/>
              </a:buClr>
              <a:buFont typeface="+mj-lt"/>
              <a:buAutoNum type="arabicParenR"/>
              <a:defRPr/>
            </a:pPr>
            <a:r>
              <a:rPr lang="zh-CN" altLang="en-US" b="0" kern="0" dirty="0">
                <a:latin typeface="Calibri" pitchFamily="34" charset="0"/>
                <a:cs typeface="Calibri" pitchFamily="34" charset="0"/>
              </a:rPr>
              <a:t>内容查看</a:t>
            </a:r>
            <a:r>
              <a:rPr lang="en-US" altLang="zh-CN" b="0" kern="0" dirty="0">
                <a:latin typeface="Calibri" pitchFamily="34" charset="0"/>
                <a:cs typeface="Calibri" pitchFamily="34" charset="0"/>
              </a:rPr>
              <a:t>(</a:t>
            </a:r>
            <a:r>
              <a:rPr lang="zh-CN" altLang="en-US" b="0" kern="0" dirty="0">
                <a:latin typeface="Calibri" pitchFamily="34" charset="0"/>
                <a:cs typeface="Calibri" pitchFamily="34" charset="0"/>
              </a:rPr>
              <a:t>预览</a:t>
            </a:r>
            <a:r>
              <a:rPr lang="en-US" altLang="zh-CN" b="0" kern="0" dirty="0">
                <a:latin typeface="Calibri" pitchFamily="34" charset="0"/>
                <a:cs typeface="Calibri" pitchFamily="34" charset="0"/>
              </a:rPr>
              <a:t>)</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以</a:t>
            </a:r>
            <a:r>
              <a:rPr lang="en-US" altLang="zh-CN" b="0" kern="0" dirty="0" smtClean="0">
                <a:latin typeface="Calibri" pitchFamily="34" charset="0"/>
                <a:cs typeface="Calibri" pitchFamily="34" charset="0"/>
              </a:rPr>
              <a:t>HTML</a:t>
            </a:r>
            <a:r>
              <a:rPr lang="zh-CN" altLang="en-US" b="0" kern="0" dirty="0" smtClean="0">
                <a:latin typeface="Calibri" pitchFamily="34" charset="0"/>
                <a:cs typeface="Calibri" pitchFamily="34" charset="0"/>
              </a:rPr>
              <a:t>格式浏览</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其他信息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分享</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CN" altLang="en-US" dirty="0"/>
              <a:t>参考文献条目</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18" y="1461041"/>
            <a:ext cx="5663807" cy="4936867"/>
          </a:xfrm>
          <a:prstGeom prst="rect">
            <a:avLst/>
          </a:prstGeom>
          <a:ln>
            <a:noFill/>
          </a:ln>
          <a:effectLst>
            <a:outerShdw blurRad="292100" dist="139700" dir="2700000" algn="tl" rotWithShape="0">
              <a:srgbClr val="333333">
                <a:alpha val="65000"/>
              </a:srgbClr>
            </a:outerShdw>
          </a:effectLst>
        </p:spPr>
      </p:pic>
      <p:sp>
        <p:nvSpPr>
          <p:cNvPr id="6" name="Textfeld 8"/>
          <p:cNvSpPr txBox="1"/>
          <p:nvPr/>
        </p:nvSpPr>
        <p:spPr>
          <a:xfrm>
            <a:off x="5671947" y="2465070"/>
            <a:ext cx="436338" cy="338554"/>
          </a:xfrm>
          <a:prstGeom prst="rect">
            <a:avLst/>
          </a:prstGeom>
          <a:noFill/>
        </p:spPr>
        <p:txBody>
          <a:bodyPr wrap="none" rtlCol="0">
            <a:spAutoFit/>
          </a:bodyPr>
          <a:lstStyle/>
          <a:p>
            <a:r>
              <a:rPr lang="de-DE" dirty="0" smtClean="0"/>
              <a:t>(1)</a:t>
            </a:r>
            <a:endParaRPr lang="de-DE" dirty="0"/>
          </a:p>
        </p:txBody>
      </p:sp>
      <p:sp>
        <p:nvSpPr>
          <p:cNvPr id="8" name="Textfeld 8"/>
          <p:cNvSpPr txBox="1"/>
          <p:nvPr/>
        </p:nvSpPr>
        <p:spPr>
          <a:xfrm>
            <a:off x="703614" y="4494431"/>
            <a:ext cx="436338" cy="338554"/>
          </a:xfrm>
          <a:prstGeom prst="rect">
            <a:avLst/>
          </a:prstGeom>
          <a:noFill/>
        </p:spPr>
        <p:txBody>
          <a:bodyPr wrap="none" rtlCol="0">
            <a:spAutoFit/>
          </a:bodyPr>
          <a:lstStyle/>
          <a:p>
            <a:r>
              <a:rPr lang="de-DE" dirty="0" smtClean="0"/>
              <a:t>(2)</a:t>
            </a:r>
            <a:endParaRPr lang="de-DE" dirty="0"/>
          </a:p>
        </p:txBody>
      </p:sp>
      <p:sp>
        <p:nvSpPr>
          <p:cNvPr id="9" name="Textfeld 8"/>
          <p:cNvSpPr txBox="1"/>
          <p:nvPr/>
        </p:nvSpPr>
        <p:spPr>
          <a:xfrm>
            <a:off x="5388864" y="3425726"/>
            <a:ext cx="436338" cy="338554"/>
          </a:xfrm>
          <a:prstGeom prst="rect">
            <a:avLst/>
          </a:prstGeom>
          <a:noFill/>
        </p:spPr>
        <p:txBody>
          <a:bodyPr wrap="none" rtlCol="0">
            <a:spAutoFit/>
          </a:bodyPr>
          <a:lstStyle/>
          <a:p>
            <a:r>
              <a:rPr lang="de-DE" dirty="0" smtClean="0"/>
              <a:t>(3)</a:t>
            </a:r>
            <a:endParaRPr lang="de-DE" dirty="0"/>
          </a:p>
        </p:txBody>
      </p:sp>
      <p:sp>
        <p:nvSpPr>
          <p:cNvPr id="10" name="Textfeld 8"/>
          <p:cNvSpPr txBox="1"/>
          <p:nvPr/>
        </p:nvSpPr>
        <p:spPr>
          <a:xfrm>
            <a:off x="5205603" y="4156710"/>
            <a:ext cx="436338" cy="338554"/>
          </a:xfrm>
          <a:prstGeom prst="rect">
            <a:avLst/>
          </a:prstGeom>
          <a:noFill/>
        </p:spPr>
        <p:txBody>
          <a:bodyPr wrap="none" rtlCol="0">
            <a:spAutoFit/>
          </a:bodyPr>
          <a:lstStyle/>
          <a:p>
            <a:r>
              <a:rPr lang="de-DE" dirty="0" smtClean="0"/>
              <a:t>(4)</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8</a:t>
            </a:r>
            <a:r>
              <a:rPr lang="en-GB" dirty="0" smtClean="0"/>
              <a:t>.0</a:t>
            </a:r>
            <a:endParaRPr lang="en-GB" dirty="0"/>
          </a:p>
        </p:txBody>
      </p:sp>
      <p:sp>
        <p:nvSpPr>
          <p:cNvPr id="4" name="Title 3"/>
          <p:cNvSpPr>
            <a:spLocks noGrp="1"/>
          </p:cNvSpPr>
          <p:nvPr>
            <p:ph type="title"/>
          </p:nvPr>
        </p:nvSpPr>
        <p:spPr/>
        <p:txBody>
          <a:bodyPr/>
          <a:lstStyle/>
          <a:p>
            <a:r>
              <a:rPr lang="zh-HK" altLang="en-US" dirty="0"/>
              <a:t>丛书</a:t>
            </a:r>
          </a:p>
        </p:txBody>
      </p:sp>
      <p:sp>
        <p:nvSpPr>
          <p:cNvPr id="6" name="Text Placeholder 11"/>
          <p:cNvSpPr txBox="1">
            <a:spLocks/>
          </p:cNvSpPr>
          <p:nvPr/>
        </p:nvSpPr>
        <p:spPr>
          <a:xfrm>
            <a:off x="825500" y="1084263"/>
            <a:ext cx="8239126" cy="763286"/>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浏览丛书</a:t>
            </a:r>
          </a:p>
          <a:p>
            <a:pPr marL="285750" indent="-285750" defTabSz="914400" eaLnBrk="0" fontAlgn="base" hangingPunct="0">
              <a:lnSpc>
                <a:spcPct val="120000"/>
              </a:lnSpc>
              <a:spcBef>
                <a:spcPct val="40000"/>
              </a:spcBef>
              <a:spcAft>
                <a:spcPct val="0"/>
              </a:spcAft>
              <a:buClr>
                <a:schemeClr val="accent2"/>
              </a:buClr>
              <a:buSzPct val="130000"/>
              <a:buFont typeface="Arial" panose="020B0604020202020204" pitchFamily="34" charset="0"/>
              <a:buChar char="•"/>
              <a:defRPr/>
            </a:pPr>
            <a:r>
              <a:rPr lang="zh-CN" altLang="en-US" kern="0" dirty="0">
                <a:solidFill>
                  <a:schemeClr val="bg1"/>
                </a:solidFill>
                <a:ea typeface="ヒラギノ角ゴ Pro W3" pitchFamily="-65" charset="-128"/>
                <a:cs typeface="ヒラギノ角ゴ Pro W3" pitchFamily="-65" charset="-128"/>
              </a:rPr>
              <a:t>丛书内容搜索结果页面</a:t>
            </a:r>
          </a:p>
        </p:txBody>
      </p:sp>
    </p:spTree>
    <p:extLst>
      <p:ext uri="{BB962C8B-B14F-4D97-AF65-F5344CB8AC3E}">
        <p14:creationId xmlns:p14="http://schemas.microsoft.com/office/powerpoint/2010/main" val="35945255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324600" y="1436688"/>
            <a:ext cx="2740026" cy="4401205"/>
          </a:xfrm>
        </p:spPr>
        <p:txBody>
          <a:bodyPr/>
          <a:lstStyle/>
          <a:p>
            <a:pPr lvl="0" eaLnBrk="0" hangingPunct="0">
              <a:spcBef>
                <a:spcPct val="30000"/>
              </a:spcBef>
              <a:defRPr/>
            </a:pPr>
            <a:r>
              <a:rPr lang="zh-CN" altLang="en-US" kern="0" dirty="0" smtClean="0">
                <a:solidFill>
                  <a:schemeClr val="accent6"/>
                </a:solidFill>
                <a:latin typeface="宋体" pitchFamily="2" charset="-122"/>
                <a:ea typeface="宋体" pitchFamily="2" charset="-122"/>
              </a:rPr>
              <a:t>浏览</a:t>
            </a:r>
            <a:r>
              <a:rPr lang="zh-CN" altLang="en-US" kern="0" dirty="0">
                <a:solidFill>
                  <a:schemeClr val="accent6"/>
                </a:solidFill>
                <a:latin typeface="宋体" pitchFamily="2" charset="-122"/>
                <a:ea typeface="宋体" pitchFamily="2" charset="-122"/>
              </a:rPr>
              <a:t>丛书</a:t>
            </a:r>
            <a:r>
              <a:rPr lang="en-US" kern="0" dirty="0">
                <a:solidFill>
                  <a:schemeClr val="accent6"/>
                </a:solidFill>
                <a:latin typeface="宋体" pitchFamily="2" charset="-122"/>
                <a:ea typeface="宋体" pitchFamily="2" charset="-122"/>
              </a:rPr>
              <a:t>:</a:t>
            </a:r>
          </a:p>
          <a:p>
            <a:pPr eaLnBrk="0" hangingPunct="0">
              <a:spcBef>
                <a:spcPct val="30000"/>
              </a:spcBef>
              <a:defRPr/>
            </a:pPr>
            <a:endParaRPr lang="en-US" kern="0" dirty="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通过</a:t>
            </a:r>
            <a:r>
              <a:rPr lang="zh-CN" altLang="en-US" b="0" kern="0" dirty="0">
                <a:latin typeface="Calibri" pitchFamily="34" charset="0"/>
                <a:cs typeface="Calibri" pitchFamily="34" charset="0"/>
              </a:rPr>
              <a:t>点击页面上方蓝色条框上的“浏览丛书”（</a:t>
            </a:r>
            <a:r>
              <a:rPr lang="en-US" altLang="zh-CN" b="0" kern="0" dirty="0">
                <a:latin typeface="Calibri" pitchFamily="34" charset="0"/>
                <a:cs typeface="Calibri" pitchFamily="34" charset="0"/>
              </a:rPr>
              <a:t>Browse volumes</a:t>
            </a:r>
            <a:r>
              <a:rPr lang="zh-CN" altLang="en-US" b="0" kern="0" dirty="0">
                <a:latin typeface="Calibri" pitchFamily="34" charset="0"/>
                <a:cs typeface="Calibri" pitchFamily="34" charset="0"/>
              </a:rPr>
              <a:t>）</a:t>
            </a:r>
            <a:r>
              <a:rPr lang="zh-CN" altLang="en-US" b="0" kern="0" dirty="0" smtClean="0">
                <a:latin typeface="Calibri" pitchFamily="34" charset="0"/>
                <a:cs typeface="Calibri" pitchFamily="34" charset="0"/>
              </a:rPr>
              <a:t>链接或者描述下方的内容，</a:t>
            </a:r>
            <a:r>
              <a:rPr lang="zh-CN" altLang="en-US" b="0" kern="0" dirty="0">
                <a:latin typeface="Calibri" pitchFamily="34" charset="0"/>
                <a:cs typeface="Calibri" pitchFamily="34" charset="0"/>
              </a:rPr>
              <a:t>可以浏览某系列丛书</a:t>
            </a:r>
          </a:p>
          <a:p>
            <a:pPr marL="342900" indent="-342900" eaLnBrk="0" hangingPunct="0">
              <a:spcBef>
                <a:spcPct val="30000"/>
              </a:spcBef>
              <a:buClr>
                <a:schemeClr val="accent4"/>
              </a:buClr>
              <a:buFont typeface="+mj-lt"/>
              <a:buAutoNum type="arabicParenR"/>
              <a:defRPr/>
            </a:pPr>
            <a:endParaRPr lang="en-US" b="0" kern="0" dirty="0" smtClean="0">
              <a:solidFill>
                <a:schemeClr val="tx2">
                  <a:lumMod val="50000"/>
                  <a:lumOff val="50000"/>
                </a:schemeClr>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a:latin typeface="Calibri" pitchFamily="34" charset="0"/>
                <a:cs typeface="Calibri" pitchFamily="34" charset="0"/>
              </a:rPr>
              <a:t>同时也可以通过封面上   方的蓝色条框在丛书内按特定的关键词搜索</a:t>
            </a:r>
          </a:p>
          <a:p>
            <a:pPr eaLnBrk="0" hangingPunct="0">
              <a:spcBef>
                <a:spcPct val="30000"/>
              </a:spcBef>
              <a:defRPr/>
            </a:pPr>
            <a:r>
              <a:rPr lang="zh-CN" altLang="en-US" kern="0" dirty="0">
                <a:latin typeface="宋体" pitchFamily="2" charset="-122"/>
                <a:ea typeface="宋体" pitchFamily="2" charset="-122"/>
              </a:rPr>
              <a:t>以上搜索结果都会跳转到新页面显示</a:t>
            </a:r>
            <a:endParaRPr lang="en-US" kern="0" dirty="0">
              <a:latin typeface="宋体" pitchFamily="2" charset="-122"/>
              <a:ea typeface="宋体" pitchFamily="2" charset="-122"/>
            </a:endParaRPr>
          </a:p>
        </p:txBody>
      </p:sp>
      <p:sp>
        <p:nvSpPr>
          <p:cNvPr id="5" name="Title 4"/>
          <p:cNvSpPr>
            <a:spLocks noGrp="1"/>
          </p:cNvSpPr>
          <p:nvPr>
            <p:ph type="title"/>
          </p:nvPr>
        </p:nvSpPr>
        <p:spPr/>
        <p:txBody>
          <a:bodyPr/>
          <a:lstStyle/>
          <a:p>
            <a:r>
              <a:rPr lang="zh-HK" altLang="en-US" dirty="0"/>
              <a:t>丛书主页</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3" y="1440636"/>
            <a:ext cx="5460111" cy="2318429"/>
          </a:xfrm>
          <a:prstGeom prst="rect">
            <a:avLst/>
          </a:prstGeom>
          <a:ln>
            <a:noFill/>
          </a:ln>
          <a:effectLst>
            <a:outerShdw blurRad="292100" dist="139700" dir="2700000" algn="tl" rotWithShape="0">
              <a:srgbClr val="333333">
                <a:alpha val="65000"/>
              </a:srgbClr>
            </a:outerShdw>
          </a:effectLst>
        </p:spPr>
      </p:pic>
      <p:sp>
        <p:nvSpPr>
          <p:cNvPr id="6" name="Abgerundetes Rechteck 8"/>
          <p:cNvSpPr/>
          <p:nvPr/>
        </p:nvSpPr>
        <p:spPr bwMode="auto">
          <a:xfrm>
            <a:off x="912495" y="1484979"/>
            <a:ext cx="1044000"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Abgerundetes Rechteck 9"/>
          <p:cNvSpPr/>
          <p:nvPr/>
        </p:nvSpPr>
        <p:spPr bwMode="auto">
          <a:xfrm>
            <a:off x="4381144" y="1484979"/>
            <a:ext cx="1692000"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Rechteck 11"/>
          <p:cNvSpPr/>
          <p:nvPr/>
        </p:nvSpPr>
        <p:spPr>
          <a:xfrm>
            <a:off x="438531" y="1407795"/>
            <a:ext cx="442750" cy="369332"/>
          </a:xfrm>
          <a:prstGeom prst="rect">
            <a:avLst/>
          </a:prstGeom>
        </p:spPr>
        <p:txBody>
          <a:bodyPr wrap="none">
            <a:spAutoFit/>
          </a:bodyPr>
          <a:lstStyle/>
          <a:p>
            <a:r>
              <a:rPr lang="en-US" kern="0" dirty="0" smtClean="0"/>
              <a:t>(1)</a:t>
            </a:r>
            <a:endParaRPr lang="de-DE" dirty="0"/>
          </a:p>
        </p:txBody>
      </p:sp>
      <p:sp>
        <p:nvSpPr>
          <p:cNvPr id="10" name="Rechteck 12"/>
          <p:cNvSpPr/>
          <p:nvPr/>
        </p:nvSpPr>
        <p:spPr>
          <a:xfrm>
            <a:off x="4263009" y="1149699"/>
            <a:ext cx="442750" cy="369332"/>
          </a:xfrm>
          <a:prstGeom prst="rect">
            <a:avLst/>
          </a:prstGeom>
        </p:spPr>
        <p:txBody>
          <a:bodyPr wrap="none">
            <a:spAutoFit/>
          </a:bodyPr>
          <a:lstStyle/>
          <a:p>
            <a:r>
              <a:rPr lang="en-US" kern="0" dirty="0" smtClean="0"/>
              <a:t>(2)</a:t>
            </a:r>
            <a:endParaRPr lang="de-DE" dirty="0"/>
          </a:p>
        </p:txBody>
      </p:sp>
      <p:sp>
        <p:nvSpPr>
          <p:cNvPr id="11" name="Abgerundetes Rechteck 8"/>
          <p:cNvSpPr/>
          <p:nvPr/>
        </p:nvSpPr>
        <p:spPr bwMode="auto">
          <a:xfrm>
            <a:off x="943494" y="3076194"/>
            <a:ext cx="2546275" cy="61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2" name="Rechteck 11"/>
          <p:cNvSpPr/>
          <p:nvPr/>
        </p:nvSpPr>
        <p:spPr>
          <a:xfrm>
            <a:off x="555786" y="3174492"/>
            <a:ext cx="442750" cy="369332"/>
          </a:xfrm>
          <a:prstGeom prst="rect">
            <a:avLst/>
          </a:prstGeom>
        </p:spPr>
        <p:txBody>
          <a:bodyPr wrap="none">
            <a:spAutoFit/>
          </a:bodyPr>
          <a:lstStyle/>
          <a:p>
            <a:r>
              <a:rPr lang="en-US" kern="0" dirty="0" smtClean="0"/>
              <a:t>(1)</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a:t>丛书内容搜索结果页面</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54" y="1493520"/>
            <a:ext cx="5799418" cy="3421977"/>
          </a:xfrm>
          <a:prstGeom prst="rect">
            <a:avLst/>
          </a:prstGeom>
          <a:ln>
            <a:noFill/>
          </a:ln>
          <a:effectLst>
            <a:outerShdw blurRad="292100" dist="139700" dir="2700000" algn="tl" rotWithShape="0">
              <a:srgbClr val="333333">
                <a:alpha val="65000"/>
              </a:srgbClr>
            </a:outerShdw>
          </a:effectLst>
        </p:spPr>
      </p:pic>
      <p:sp>
        <p:nvSpPr>
          <p:cNvPr id="6" name="Abgerundetes Rechteck 6"/>
          <p:cNvSpPr/>
          <p:nvPr/>
        </p:nvSpPr>
        <p:spPr bwMode="auto">
          <a:xfrm>
            <a:off x="2317681" y="1786128"/>
            <a:ext cx="2730569" cy="792088"/>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8" name="Content Placeholder 2"/>
          <p:cNvSpPr txBox="1">
            <a:spLocks/>
          </p:cNvSpPr>
          <p:nvPr/>
        </p:nvSpPr>
        <p:spPr bwMode="auto">
          <a:xfrm>
            <a:off x="6939759" y="1568563"/>
            <a:ext cx="2543201" cy="3151632"/>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b="1" kern="0" dirty="0" smtClean="0">
                <a:solidFill>
                  <a:schemeClr val="accent6"/>
                </a:solidFill>
                <a:latin typeface="宋体" pitchFamily="2" charset="-122"/>
                <a:ea typeface="宋体" pitchFamily="2" charset="-122"/>
              </a:rPr>
              <a:t>浏览和关键词搜索</a:t>
            </a:r>
            <a:r>
              <a:rPr lang="en-US" b="1" kern="0" dirty="0" smtClean="0">
                <a:solidFill>
                  <a:schemeClr val="accent6"/>
                </a:solidFill>
                <a:latin typeface="宋体" pitchFamily="2" charset="-122"/>
                <a:ea typeface="宋体" pitchFamily="2" charset="-122"/>
              </a:rPr>
              <a:t>:</a:t>
            </a:r>
          </a:p>
          <a:p>
            <a:pPr algn="l" eaLnBrk="0" hangingPunct="0">
              <a:spcBef>
                <a:spcPct val="30000"/>
              </a:spcBef>
              <a:defRPr/>
            </a:pPr>
            <a:endParaRPr lang="en-US" b="1" kern="0" dirty="0" smtClean="0">
              <a:solidFill>
                <a:schemeClr val="accent6"/>
              </a:solidFill>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在搜索结果页面上方的信息框中，您可以看到搜索结果出自哪一丛书</a:t>
            </a:r>
            <a:endParaRPr lang="en-US" kern="0" dirty="0" smtClean="0">
              <a:latin typeface="宋体" pitchFamily="2" charset="-122"/>
              <a:ea typeface="宋体" pitchFamily="2" charset="-122"/>
            </a:endParaRPr>
          </a:p>
          <a:p>
            <a:pPr algn="l" eaLnBrk="0" hangingPunct="0">
              <a:spcBef>
                <a:spcPct val="30000"/>
              </a:spcBef>
              <a:defRPr/>
            </a:pPr>
            <a:endParaRPr lang="en-US" kern="0" dirty="0" smtClean="0">
              <a:latin typeface="宋体" pitchFamily="2" charset="-122"/>
              <a:ea typeface="宋体" pitchFamily="2" charset="-122"/>
            </a:endParaRPr>
          </a:p>
          <a:p>
            <a:pPr algn="l" eaLnBrk="0" hangingPunct="0">
              <a:spcBef>
                <a:spcPct val="30000"/>
              </a:spcBef>
              <a:defRPr/>
            </a:pPr>
            <a:endParaRPr lang="en-US" kern="0" dirty="0" smtClean="0">
              <a:latin typeface="宋体" pitchFamily="2" charset="-122"/>
              <a:ea typeface="宋体" pitchFamily="2" charset="-122"/>
            </a:endParaRPr>
          </a:p>
          <a:p>
            <a:pPr algn="l" eaLnBrk="0" hangingPunct="0">
              <a:spcBef>
                <a:spcPct val="30000"/>
              </a:spcBef>
              <a:defRPr/>
            </a:pPr>
            <a:r>
              <a:rPr lang="zh-CN" altLang="en-US" kern="0" dirty="0" smtClean="0">
                <a:latin typeface="宋体" pitchFamily="2" charset="-122"/>
                <a:ea typeface="宋体" pitchFamily="2" charset="-122"/>
              </a:rPr>
              <a:t>如果您点击页面上方的信息框，页面将自动跳转回丛书主页面</a:t>
            </a:r>
            <a:endParaRPr lang="en-US" kern="0" dirty="0" smtClean="0">
              <a:latin typeface="宋体" pitchFamily="2" charset="-122"/>
              <a:ea typeface="宋体" pitchFamily="2" charset="-122"/>
            </a:endParaRPr>
          </a:p>
          <a:p>
            <a:pPr algn="l" eaLnBrk="0" hangingPunct="0">
              <a:spcBef>
                <a:spcPct val="30000"/>
              </a:spcBef>
              <a:defRPr/>
            </a:pPr>
            <a:endParaRPr lang="en-US" kern="0" dirty="0" smtClean="0">
              <a:solidFill>
                <a:schemeClr val="tx2">
                  <a:lumMod val="50000"/>
                  <a:lumOff val="50000"/>
                </a:schemeClr>
              </a:solidFill>
              <a:latin typeface="+mn-lt"/>
              <a:cs typeface="+mn-cs"/>
            </a:endParaRPr>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9</a:t>
            </a:r>
            <a:r>
              <a:rPr lang="en-GB" dirty="0" smtClean="0"/>
              <a:t>.0</a:t>
            </a:r>
            <a:endParaRPr lang="en-GB" dirty="0"/>
          </a:p>
        </p:txBody>
      </p:sp>
      <p:sp>
        <p:nvSpPr>
          <p:cNvPr id="4" name="Title 3"/>
          <p:cNvSpPr>
            <a:spLocks noGrp="1"/>
          </p:cNvSpPr>
          <p:nvPr>
            <p:ph type="title"/>
          </p:nvPr>
        </p:nvSpPr>
        <p:spPr/>
        <p:txBody>
          <a:bodyPr/>
          <a:lstStyle/>
          <a:p>
            <a:r>
              <a:rPr lang="zh-HK" altLang="en-US" dirty="0"/>
              <a:t>实验指南</a:t>
            </a:r>
          </a:p>
        </p:txBody>
      </p:sp>
      <p:sp>
        <p:nvSpPr>
          <p:cNvPr id="9" name="Text Placeholder 6"/>
          <p:cNvSpPr txBox="1">
            <a:spLocks/>
          </p:cNvSpPr>
          <p:nvPr/>
        </p:nvSpPr>
        <p:spPr>
          <a:xfrm>
            <a:off x="825500" y="1104900"/>
            <a:ext cx="8239126" cy="304800"/>
          </a:xfrm>
          <a:prstGeom prst="rect">
            <a:avLst/>
          </a:prstGeom>
        </p:spPr>
        <p:txBody>
          <a:bodyPr vert="horz" wrap="square" lIns="0" tIns="0" rIns="0" bIns="0" rtlCol="0" anchor="b">
            <a:noAutofit/>
          </a:bodyPr>
          <a:lstStyle>
            <a:lvl1pPr marL="0" indent="0" algn="l" defTabSz="872722" rtl="0" eaLnBrk="1" latinLnBrk="0" hangingPunct="1">
              <a:lnSpc>
                <a:spcPct val="100000"/>
              </a:lnSpc>
              <a:spcBef>
                <a:spcPts val="0"/>
              </a:spcBef>
              <a:spcAft>
                <a:spcPts val="0"/>
              </a:spcAft>
              <a:buClr>
                <a:schemeClr val="tx1"/>
              </a:buClr>
              <a:buFont typeface="Arial" panose="020B0604020202020204" pitchFamily="34" charset="0"/>
              <a:buNone/>
              <a:defRPr sz="10800" b="1" kern="1200">
                <a:solidFill>
                  <a:schemeClr val="bg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lnSpc>
                <a:spcPct val="120000"/>
              </a:lnSpc>
              <a:spcBef>
                <a:spcPct val="40000"/>
              </a:spcBef>
              <a:buClr>
                <a:schemeClr val="accent2"/>
              </a:buClr>
              <a:buSzPct val="130000"/>
              <a:buFont typeface="Arial" pitchFamily="34" charset="0"/>
              <a:buChar char="•"/>
              <a:defRPr/>
            </a:pPr>
            <a:r>
              <a:rPr lang="zh-HK" altLang="en-US" sz="1800" kern="0" dirty="0">
                <a:ea typeface="ヒラギノ角ゴ Pro W3" pitchFamily="-65" charset="-128"/>
                <a:cs typeface="ヒラギノ角ゴ Pro W3" pitchFamily="-65" charset="-128"/>
              </a:rPr>
              <a:t>功能概述</a:t>
            </a:r>
          </a:p>
        </p:txBody>
      </p:sp>
    </p:spTree>
    <p:extLst>
      <p:ext uri="{BB962C8B-B14F-4D97-AF65-F5344CB8AC3E}">
        <p14:creationId xmlns:p14="http://schemas.microsoft.com/office/powerpoint/2010/main" val="38607282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815959" y="1741658"/>
            <a:ext cx="2359026" cy="2462213"/>
          </a:xfrm>
        </p:spPr>
        <p:txBody>
          <a:bodyPr/>
          <a:lstStyle/>
          <a:p>
            <a:pPr eaLnBrk="0" hangingPunct="0">
              <a:spcBef>
                <a:spcPct val="30000"/>
              </a:spcBef>
              <a:buClr>
                <a:schemeClr val="accent6"/>
              </a:buClr>
              <a:defRPr/>
            </a:pPr>
            <a:r>
              <a:rPr lang="zh-CN" altLang="en-US" kern="0" dirty="0" smtClean="0">
                <a:solidFill>
                  <a:schemeClr val="accent6"/>
                </a:solidFill>
                <a:latin typeface="Calibri" pitchFamily="34" charset="0"/>
                <a:cs typeface="Calibri" pitchFamily="34" charset="0"/>
              </a:rPr>
              <a:t>功能概述</a:t>
            </a:r>
            <a:endParaRPr lang="en-US" kern="0" dirty="0" smtClean="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下载</a:t>
            </a:r>
            <a:r>
              <a:rPr lang="en-US" b="0" kern="0" dirty="0" smtClean="0">
                <a:latin typeface="Calibri" pitchFamily="34" charset="0"/>
                <a:cs typeface="Calibri" pitchFamily="34" charset="0"/>
              </a:rPr>
              <a:t>PDF</a:t>
            </a:r>
            <a:endParaRPr lang="en-US" b="0" i="1"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内容</a:t>
            </a:r>
            <a:r>
              <a:rPr lang="zh-CN" altLang="en-US" b="0" kern="0" dirty="0">
                <a:latin typeface="Calibri" pitchFamily="34" charset="0"/>
                <a:cs typeface="Calibri" pitchFamily="34" charset="0"/>
              </a:rPr>
              <a:t>浏览（预览）</a:t>
            </a: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导出引用信息</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其他</a:t>
            </a:r>
            <a:endParaRPr lang="en-US" altLang="zh-CN" b="0" kern="0" dirty="0" smtClean="0">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rPr>
              <a:t>分享</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实验指南</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833" y="1448849"/>
            <a:ext cx="5805206" cy="4031393"/>
          </a:xfrm>
          <a:prstGeom prst="rect">
            <a:avLst/>
          </a:prstGeom>
          <a:ln>
            <a:noFill/>
          </a:ln>
          <a:effectLst>
            <a:outerShdw blurRad="292100" dist="139700" dir="2700000" algn="tl" rotWithShape="0">
              <a:srgbClr val="333333">
                <a:alpha val="65000"/>
              </a:srgbClr>
            </a:outerShdw>
          </a:effectLst>
        </p:spPr>
      </p:pic>
      <p:sp>
        <p:nvSpPr>
          <p:cNvPr id="6" name="Rechteck 11"/>
          <p:cNvSpPr/>
          <p:nvPr/>
        </p:nvSpPr>
        <p:spPr>
          <a:xfrm>
            <a:off x="449487" y="1430048"/>
            <a:ext cx="442750" cy="369332"/>
          </a:xfrm>
          <a:prstGeom prst="rect">
            <a:avLst/>
          </a:prstGeom>
        </p:spPr>
        <p:txBody>
          <a:bodyPr wrap="none">
            <a:spAutoFit/>
          </a:bodyPr>
          <a:lstStyle/>
          <a:p>
            <a:r>
              <a:rPr lang="en-US" kern="0" dirty="0" smtClean="0"/>
              <a:t>(1)</a:t>
            </a:r>
            <a:endParaRPr lang="de-DE" dirty="0"/>
          </a:p>
        </p:txBody>
      </p:sp>
      <p:sp>
        <p:nvSpPr>
          <p:cNvPr id="8" name="Rechteck 11"/>
          <p:cNvSpPr/>
          <p:nvPr/>
        </p:nvSpPr>
        <p:spPr>
          <a:xfrm>
            <a:off x="5752626" y="2498753"/>
            <a:ext cx="442750" cy="369332"/>
          </a:xfrm>
          <a:prstGeom prst="rect">
            <a:avLst/>
          </a:prstGeom>
        </p:spPr>
        <p:txBody>
          <a:bodyPr wrap="none">
            <a:spAutoFit/>
          </a:bodyPr>
          <a:lstStyle/>
          <a:p>
            <a:r>
              <a:rPr lang="en-US" kern="0" dirty="0" smtClean="0"/>
              <a:t>(2)</a:t>
            </a:r>
            <a:endParaRPr lang="de-DE" dirty="0"/>
          </a:p>
        </p:txBody>
      </p:sp>
      <p:sp>
        <p:nvSpPr>
          <p:cNvPr id="9" name="Rechteck 11"/>
          <p:cNvSpPr/>
          <p:nvPr/>
        </p:nvSpPr>
        <p:spPr>
          <a:xfrm>
            <a:off x="687612" y="2912138"/>
            <a:ext cx="442750" cy="369332"/>
          </a:xfrm>
          <a:prstGeom prst="rect">
            <a:avLst/>
          </a:prstGeom>
        </p:spPr>
        <p:txBody>
          <a:bodyPr wrap="none">
            <a:spAutoFit/>
          </a:bodyPr>
          <a:lstStyle/>
          <a:p>
            <a:r>
              <a:rPr lang="en-US" kern="0" dirty="0" smtClean="0"/>
              <a:t>(1)</a:t>
            </a:r>
            <a:endParaRPr lang="de-DE" dirty="0"/>
          </a:p>
        </p:txBody>
      </p:sp>
      <p:sp>
        <p:nvSpPr>
          <p:cNvPr id="10" name="Rechteck 11"/>
          <p:cNvSpPr/>
          <p:nvPr/>
        </p:nvSpPr>
        <p:spPr>
          <a:xfrm>
            <a:off x="5763675" y="3834539"/>
            <a:ext cx="442750" cy="369332"/>
          </a:xfrm>
          <a:prstGeom prst="rect">
            <a:avLst/>
          </a:prstGeom>
        </p:spPr>
        <p:txBody>
          <a:bodyPr wrap="none">
            <a:spAutoFit/>
          </a:bodyPr>
          <a:lstStyle/>
          <a:p>
            <a:r>
              <a:rPr lang="en-US" kern="0" dirty="0" smtClean="0"/>
              <a:t>(3)</a:t>
            </a:r>
            <a:endParaRPr lang="de-DE" dirty="0"/>
          </a:p>
        </p:txBody>
      </p:sp>
      <p:sp>
        <p:nvSpPr>
          <p:cNvPr id="11" name="Rechteck 11"/>
          <p:cNvSpPr/>
          <p:nvPr/>
        </p:nvSpPr>
        <p:spPr>
          <a:xfrm>
            <a:off x="5465445" y="4384548"/>
            <a:ext cx="442750" cy="369332"/>
          </a:xfrm>
          <a:prstGeom prst="rect">
            <a:avLst/>
          </a:prstGeom>
        </p:spPr>
        <p:txBody>
          <a:bodyPr wrap="none">
            <a:spAutoFit/>
          </a:bodyPr>
          <a:lstStyle/>
          <a:p>
            <a:r>
              <a:rPr lang="en-US" kern="0" dirty="0" smtClean="0"/>
              <a:t>(4)</a:t>
            </a:r>
            <a:endParaRPr lang="de-DE" dirty="0"/>
          </a:p>
        </p:txBody>
      </p:sp>
      <p:sp>
        <p:nvSpPr>
          <p:cNvPr id="12" name="Rechteck 11"/>
          <p:cNvSpPr/>
          <p:nvPr/>
        </p:nvSpPr>
        <p:spPr>
          <a:xfrm>
            <a:off x="5275707" y="5141214"/>
            <a:ext cx="442750" cy="369332"/>
          </a:xfrm>
          <a:prstGeom prst="rect">
            <a:avLst/>
          </a:prstGeom>
        </p:spPr>
        <p:txBody>
          <a:bodyPr wrap="none">
            <a:spAutoFit/>
          </a:bodyPr>
          <a:lstStyle/>
          <a:p>
            <a:r>
              <a:rPr lang="en-US" kern="0" dirty="0" smtClean="0"/>
              <a:t>(5)</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77000" y="1436688"/>
            <a:ext cx="2587626" cy="1588127"/>
          </a:xfrm>
        </p:spPr>
        <p:txBody>
          <a:bodyPr/>
          <a:lstStyle/>
          <a:p>
            <a:pPr eaLnBrk="0" hangingPunct="0">
              <a:spcBef>
                <a:spcPct val="30000"/>
              </a:spcBef>
              <a:defRPr/>
            </a:pPr>
            <a:r>
              <a:rPr lang="zh-CN" altLang="en-US" kern="0" dirty="0" smtClean="0">
                <a:solidFill>
                  <a:schemeClr val="accent6"/>
                </a:solidFill>
                <a:latin typeface="Calibri" pitchFamily="34" charset="0"/>
                <a:cs typeface="Calibri" pitchFamily="34" charset="0"/>
              </a:rPr>
              <a:t>功能概述</a:t>
            </a:r>
            <a:r>
              <a:rPr lang="en-US" kern="0" dirty="0" smtClean="0">
                <a:solidFill>
                  <a:schemeClr val="accent6"/>
                </a:solidFill>
                <a:latin typeface="Calibri" pitchFamily="34" charset="0"/>
                <a:cs typeface="Calibri" pitchFamily="34" charset="0"/>
              </a:rPr>
              <a:t>:</a:t>
            </a:r>
            <a:endParaRPr lang="en-US" kern="0" dirty="0">
              <a:solidFill>
                <a:schemeClr val="accent6"/>
              </a:solidFill>
              <a:latin typeface="Calibri" pitchFamily="34" charset="0"/>
              <a:cs typeface="Calibri" pitchFamily="34" charset="0"/>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sym typeface="Wingdings" pitchFamily="2" charset="2"/>
              </a:rPr>
              <a:t>补充材料</a:t>
            </a:r>
            <a:endParaRPr lang="en-US" altLang="zh-CN" b="0" kern="0" dirty="0" smtClean="0">
              <a:latin typeface="Calibri" pitchFamily="34" charset="0"/>
              <a:cs typeface="Calibri" pitchFamily="34" charset="0"/>
              <a:sym typeface="Wingdings" pitchFamily="2" charset="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sym typeface="Wingdings" pitchFamily="2" charset="2"/>
              </a:rPr>
              <a:t>参考文献</a:t>
            </a:r>
            <a:endParaRPr lang="en-US" altLang="zh-CN" b="0" kern="0" dirty="0" smtClean="0">
              <a:latin typeface="Calibri" pitchFamily="34" charset="0"/>
              <a:cs typeface="Calibri" pitchFamily="34" charset="0"/>
              <a:sym typeface="Wingdings" pitchFamily="2" charset="2"/>
            </a:endParaRPr>
          </a:p>
          <a:p>
            <a:pPr marL="342900" indent="-342900" eaLnBrk="0" hangingPunct="0">
              <a:spcBef>
                <a:spcPct val="30000"/>
              </a:spcBef>
              <a:buClr>
                <a:schemeClr val="accent4"/>
              </a:buClr>
              <a:buFont typeface="+mj-lt"/>
              <a:buAutoNum type="arabicParenR"/>
              <a:defRPr/>
            </a:pPr>
            <a:r>
              <a:rPr lang="zh-CN" altLang="en-US" b="0" kern="0" dirty="0" smtClean="0">
                <a:latin typeface="Calibri" pitchFamily="34" charset="0"/>
                <a:cs typeface="Calibri" pitchFamily="34" charset="0"/>
                <a:sym typeface="Wingdings" pitchFamily="2" charset="2"/>
              </a:rPr>
              <a:t>关于本实验室指南</a:t>
            </a:r>
            <a:endParaRPr lang="en-US" b="0" kern="0" dirty="0">
              <a:latin typeface="Calibri" pitchFamily="34" charset="0"/>
              <a:cs typeface="Calibri" pitchFamily="34" charset="0"/>
            </a:endParaRPr>
          </a:p>
        </p:txBody>
      </p:sp>
      <p:sp>
        <p:nvSpPr>
          <p:cNvPr id="5" name="Title 4"/>
          <p:cNvSpPr>
            <a:spLocks noGrp="1"/>
          </p:cNvSpPr>
          <p:nvPr>
            <p:ph type="title"/>
          </p:nvPr>
        </p:nvSpPr>
        <p:spPr/>
        <p:txBody>
          <a:bodyPr/>
          <a:lstStyle/>
          <a:p>
            <a:r>
              <a:rPr lang="zh-HK" altLang="en-US" dirty="0"/>
              <a:t>实验指南</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987"/>
          <a:stretch/>
        </p:blipFill>
        <p:spPr>
          <a:xfrm>
            <a:off x="608288" y="1482090"/>
            <a:ext cx="5716381" cy="3918585"/>
          </a:xfrm>
          <a:prstGeom prst="rect">
            <a:avLst/>
          </a:prstGeom>
          <a:ln>
            <a:noFill/>
          </a:ln>
          <a:effectLst>
            <a:outerShdw blurRad="292100" dist="139700" dir="2700000" algn="tl" rotWithShape="0">
              <a:srgbClr val="333333">
                <a:alpha val="65000"/>
              </a:srgbClr>
            </a:outerShdw>
          </a:effectLst>
        </p:spPr>
      </p:pic>
      <p:sp>
        <p:nvSpPr>
          <p:cNvPr id="6" name="Textfeld 11"/>
          <p:cNvSpPr txBox="1"/>
          <p:nvPr/>
        </p:nvSpPr>
        <p:spPr>
          <a:xfrm>
            <a:off x="359283" y="1482090"/>
            <a:ext cx="435436" cy="338554"/>
          </a:xfrm>
          <a:prstGeom prst="rect">
            <a:avLst/>
          </a:prstGeom>
          <a:noFill/>
        </p:spPr>
        <p:txBody>
          <a:bodyPr wrap="none" rtlCol="0">
            <a:spAutoFit/>
          </a:bodyPr>
          <a:lstStyle/>
          <a:p>
            <a:r>
              <a:rPr lang="de-DE" dirty="0" smtClean="0"/>
              <a:t>(1)</a:t>
            </a:r>
            <a:endParaRPr lang="de-DE" dirty="0"/>
          </a:p>
        </p:txBody>
      </p:sp>
      <p:sp>
        <p:nvSpPr>
          <p:cNvPr id="8" name="Textfeld 11"/>
          <p:cNvSpPr txBox="1"/>
          <p:nvPr/>
        </p:nvSpPr>
        <p:spPr>
          <a:xfrm>
            <a:off x="362759" y="1664970"/>
            <a:ext cx="435436" cy="338554"/>
          </a:xfrm>
          <a:prstGeom prst="rect">
            <a:avLst/>
          </a:prstGeom>
          <a:noFill/>
        </p:spPr>
        <p:txBody>
          <a:bodyPr wrap="none" rtlCol="0">
            <a:spAutoFit/>
          </a:bodyPr>
          <a:lstStyle/>
          <a:p>
            <a:r>
              <a:rPr lang="de-DE" dirty="0" smtClean="0"/>
              <a:t>(2)</a:t>
            </a:r>
            <a:endParaRPr lang="de-DE" dirty="0"/>
          </a:p>
        </p:txBody>
      </p:sp>
      <p:sp>
        <p:nvSpPr>
          <p:cNvPr id="9" name="Textfeld 11"/>
          <p:cNvSpPr txBox="1"/>
          <p:nvPr/>
        </p:nvSpPr>
        <p:spPr>
          <a:xfrm>
            <a:off x="361857" y="1875056"/>
            <a:ext cx="436338" cy="338554"/>
          </a:xfrm>
          <a:prstGeom prst="rect">
            <a:avLst/>
          </a:prstGeom>
          <a:noFill/>
        </p:spPr>
        <p:txBody>
          <a:bodyPr wrap="none" rtlCol="0">
            <a:spAutoFit/>
          </a:bodyPr>
          <a:lstStyle/>
          <a:p>
            <a:r>
              <a:rPr lang="de-DE" dirty="0" smtClean="0"/>
              <a:t>(3)</a:t>
            </a:r>
            <a:endParaRPr lang="de-DE" dirty="0"/>
          </a:p>
        </p:txBody>
      </p:sp>
    </p:spTree>
    <p:extLst>
      <p:ext uri="{BB962C8B-B14F-4D97-AF65-F5344CB8AC3E}">
        <p14:creationId xmlns:p14="http://schemas.microsoft.com/office/powerpoint/2010/main" val="2518831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smtClean="0"/>
              <a:t>1.0</a:t>
            </a:r>
            <a:endParaRPr lang="en-GB"/>
          </a:p>
        </p:txBody>
      </p:sp>
      <p:sp>
        <p:nvSpPr>
          <p:cNvPr id="4" name="Title 3"/>
          <p:cNvSpPr>
            <a:spLocks noGrp="1"/>
          </p:cNvSpPr>
          <p:nvPr>
            <p:ph type="title"/>
          </p:nvPr>
        </p:nvSpPr>
        <p:spPr/>
        <p:txBody>
          <a:bodyPr/>
          <a:lstStyle/>
          <a:p>
            <a:r>
              <a:rPr lang="zh-CN" altLang="en-US" dirty="0" smtClean="0">
                <a:latin typeface="宋体" pitchFamily="2" charset="-122"/>
                <a:ea typeface="宋体" pitchFamily="2" charset="-122"/>
              </a:rPr>
              <a:t>主页</a:t>
            </a:r>
            <a:endParaRPr lang="en-GB" dirty="0">
              <a:latin typeface="宋体" pitchFamily="2" charset="-122"/>
              <a:ea typeface="宋体" pitchFamily="2" charset="-122"/>
            </a:endParaRPr>
          </a:p>
        </p:txBody>
      </p:sp>
      <p:sp>
        <p:nvSpPr>
          <p:cNvPr id="6" name="Text Placeholder 11"/>
          <p:cNvSpPr txBox="1">
            <a:spLocks/>
          </p:cNvSpPr>
          <p:nvPr/>
        </p:nvSpPr>
        <p:spPr>
          <a:xfrm>
            <a:off x="825500" y="1025526"/>
            <a:ext cx="8239126" cy="2754600"/>
          </a:xfrm>
          <a:prstGeom prst="rect">
            <a:avLst/>
          </a:prstGeom>
        </p:spPr>
        <p:txBody>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altLang="zh-CN" dirty="0">
                <a:solidFill>
                  <a:schemeClr val="bg1"/>
                </a:solidFill>
                <a:latin typeface="宋体" pitchFamily="2" charset="-122"/>
                <a:ea typeface="宋体" pitchFamily="2" charset="-122"/>
              </a:rPr>
              <a:t>3</a:t>
            </a:r>
            <a:r>
              <a:rPr lang="zh-CN" altLang="en-US" dirty="0">
                <a:solidFill>
                  <a:schemeClr val="bg1"/>
                </a:solidFill>
                <a:latin typeface="宋体" pitchFamily="2" charset="-122"/>
                <a:ea typeface="宋体" pitchFamily="2" charset="-122"/>
              </a:rPr>
              <a:t>个部分</a:t>
            </a:r>
            <a:r>
              <a:rPr lang="en-US" altLang="zh-CN" dirty="0">
                <a:solidFill>
                  <a:schemeClr val="bg1"/>
                </a:solidFill>
                <a:latin typeface="宋体" pitchFamily="2" charset="-122"/>
                <a:ea typeface="宋体" pitchFamily="2" charset="-122"/>
              </a:rPr>
              <a:t>:</a:t>
            </a:r>
            <a:r>
              <a:rPr lang="zh-CN" altLang="en-US" dirty="0">
                <a:solidFill>
                  <a:schemeClr val="bg1"/>
                </a:solidFill>
                <a:latin typeface="宋体" pitchFamily="2" charset="-122"/>
                <a:ea typeface="宋体" pitchFamily="2" charset="-122"/>
              </a:rPr>
              <a:t>搜索 </a:t>
            </a:r>
            <a:r>
              <a:rPr lang="en-US" altLang="zh-CN" dirty="0">
                <a:solidFill>
                  <a:schemeClr val="bg1"/>
                </a:solidFill>
                <a:latin typeface="宋体" pitchFamily="2" charset="-122"/>
                <a:ea typeface="宋体" pitchFamily="2" charset="-122"/>
              </a:rPr>
              <a:t>- </a:t>
            </a:r>
            <a:r>
              <a:rPr lang="zh-CN" altLang="en-US" dirty="0">
                <a:solidFill>
                  <a:schemeClr val="bg1"/>
                </a:solidFill>
                <a:latin typeface="宋体" pitchFamily="2" charset="-122"/>
                <a:ea typeface="宋体" pitchFamily="2" charset="-122"/>
              </a:rPr>
              <a:t>浏览 </a:t>
            </a:r>
            <a:r>
              <a:rPr lang="en-US" altLang="zh-CN" dirty="0">
                <a:solidFill>
                  <a:schemeClr val="bg1"/>
                </a:solidFill>
                <a:latin typeface="宋体" pitchFamily="2" charset="-122"/>
                <a:ea typeface="宋体" pitchFamily="2" charset="-122"/>
              </a:rPr>
              <a:t>- </a:t>
            </a:r>
            <a:r>
              <a:rPr lang="zh-CN" altLang="en-US" dirty="0">
                <a:solidFill>
                  <a:schemeClr val="bg1"/>
                </a:solidFill>
                <a:latin typeface="宋体" pitchFamily="2" charset="-122"/>
                <a:ea typeface="宋体" pitchFamily="2" charset="-122"/>
              </a:rPr>
              <a:t>内容</a:t>
            </a: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创建账号</a:t>
            </a:r>
            <a:endParaRPr lang="en-US" altLang="zh-CN" dirty="0" smtClean="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HK" altLang="en-US" dirty="0" smtClean="0">
                <a:solidFill>
                  <a:schemeClr val="bg1"/>
                </a:solidFill>
                <a:latin typeface="宋体" pitchFamily="2" charset="-122"/>
                <a:ea typeface="宋体" pitchFamily="2" charset="-122"/>
              </a:rPr>
              <a:t>搜索功能</a:t>
            </a:r>
            <a:endParaRPr lang="en-GB" dirty="0" smtClean="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搜索结果</a:t>
            </a:r>
            <a:endParaRPr lang="en-US" altLang="zh-CN" dirty="0">
              <a:solidFill>
                <a:schemeClr val="bg1"/>
              </a:solidFill>
              <a:latin typeface="宋体" pitchFamily="2" charset="-122"/>
              <a:ea typeface="宋体" pitchFamily="2" charset="-122"/>
            </a:endParaRP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按学科浏览</a:t>
            </a:r>
            <a:r>
              <a:rPr lang="en-GB" dirty="0" smtClean="0">
                <a:solidFill>
                  <a:schemeClr val="bg1"/>
                </a:solidFill>
                <a:latin typeface="宋体" pitchFamily="2" charset="-122"/>
                <a:ea typeface="宋体" pitchFamily="2" charset="-122"/>
              </a:rPr>
              <a:t>(</a:t>
            </a:r>
            <a:r>
              <a:rPr lang="zh-CN" altLang="en-US" dirty="0" smtClean="0">
                <a:solidFill>
                  <a:schemeClr val="bg1"/>
                </a:solidFill>
                <a:latin typeface="宋体" pitchFamily="2" charset="-122"/>
                <a:ea typeface="宋体" pitchFamily="2" charset="-122"/>
              </a:rPr>
              <a:t>或</a:t>
            </a:r>
            <a:r>
              <a:rPr lang="en-GB" dirty="0" smtClean="0">
                <a:solidFill>
                  <a:schemeClr val="bg1"/>
                </a:solidFill>
                <a:latin typeface="宋体" pitchFamily="2" charset="-122"/>
                <a:ea typeface="宋体" pitchFamily="2" charset="-122"/>
              </a:rPr>
              <a:t> Springer  R&amp;D</a:t>
            </a:r>
            <a:r>
              <a:rPr lang="zh-CN" altLang="en-US" dirty="0" smtClean="0">
                <a:solidFill>
                  <a:schemeClr val="bg1"/>
                </a:solidFill>
                <a:latin typeface="宋体" pitchFamily="2" charset="-122"/>
                <a:ea typeface="宋体" pitchFamily="2" charset="-122"/>
              </a:rPr>
              <a:t>界面按行业浏览</a:t>
            </a:r>
            <a:r>
              <a:rPr lang="en-GB" dirty="0" smtClean="0">
                <a:solidFill>
                  <a:schemeClr val="bg1"/>
                </a:solidFill>
                <a:latin typeface="宋体" pitchFamily="2" charset="-122"/>
                <a:ea typeface="宋体" pitchFamily="2" charset="-122"/>
              </a:rPr>
              <a:t>)</a:t>
            </a:r>
          </a:p>
          <a:p>
            <a:pPr marL="285750" indent="-285750">
              <a:buFont typeface="Arial" panose="020B0604020202020204" pitchFamily="34" charset="0"/>
              <a:buChar char="•"/>
            </a:pPr>
            <a:r>
              <a:rPr lang="zh-HK" altLang="en-US" dirty="0">
                <a:solidFill>
                  <a:schemeClr val="bg1"/>
                </a:solidFill>
                <a:latin typeface="宋体" pitchFamily="2" charset="-122"/>
                <a:ea typeface="宋体" pitchFamily="2" charset="-122"/>
              </a:rPr>
              <a:t>按内容浏览</a:t>
            </a:r>
          </a:p>
          <a:p>
            <a:pPr marL="285750" indent="-285750">
              <a:buFont typeface="Arial" panose="020B0604020202020204" pitchFamily="34" charset="0"/>
              <a:buChar char="•"/>
            </a:pPr>
            <a:r>
              <a:rPr lang="zh-CN" altLang="en-US" dirty="0" smtClean="0">
                <a:solidFill>
                  <a:schemeClr val="bg1"/>
                </a:solidFill>
                <a:latin typeface="宋体" pitchFamily="2" charset="-122"/>
                <a:ea typeface="宋体" pitchFamily="2" charset="-122"/>
              </a:rPr>
              <a:t>支持与反馈</a:t>
            </a:r>
            <a:endParaRPr lang="en-GB" dirty="0">
              <a:solidFill>
                <a:schemeClr val="bg1"/>
              </a:solidFill>
              <a:latin typeface="宋体" pitchFamily="2" charset="-122"/>
              <a:ea typeface="宋体" pitchFamily="2" charset="-122"/>
            </a:endParaRPr>
          </a:p>
        </p:txBody>
      </p:sp>
    </p:spTree>
    <p:extLst>
      <p:ext uri="{BB962C8B-B14F-4D97-AF65-F5344CB8AC3E}">
        <p14:creationId xmlns:p14="http://schemas.microsoft.com/office/powerpoint/2010/main" val="202050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825500" y="4570413"/>
            <a:ext cx="2527300" cy="819150"/>
          </a:xfrm>
        </p:spPr>
        <p:txBody>
          <a:bodyPr/>
          <a:lstStyle/>
          <a:p>
            <a:r>
              <a:rPr lang="en-GB" dirty="0" smtClean="0"/>
              <a:t>10.0</a:t>
            </a:r>
            <a:endParaRPr lang="en-GB" dirty="0"/>
          </a:p>
        </p:txBody>
      </p:sp>
      <p:sp>
        <p:nvSpPr>
          <p:cNvPr id="4" name="Title 3"/>
          <p:cNvSpPr>
            <a:spLocks noGrp="1"/>
          </p:cNvSpPr>
          <p:nvPr>
            <p:ph type="title"/>
          </p:nvPr>
        </p:nvSpPr>
        <p:spPr/>
        <p:txBody>
          <a:bodyPr/>
          <a:lstStyle/>
          <a:p>
            <a:r>
              <a:rPr lang="zh-HK" altLang="en-US" dirty="0"/>
              <a:t>脚注</a:t>
            </a:r>
            <a:endParaRPr lang="en-GB" dirty="0"/>
          </a:p>
        </p:txBody>
      </p:sp>
      <p:sp>
        <p:nvSpPr>
          <p:cNvPr id="6" name="Text Placeholder 6"/>
          <p:cNvSpPr txBox="1">
            <a:spLocks/>
          </p:cNvSpPr>
          <p:nvPr/>
        </p:nvSpPr>
        <p:spPr>
          <a:xfrm>
            <a:off x="825500" y="1104900"/>
            <a:ext cx="8239126" cy="304800"/>
          </a:xfrm>
          <a:prstGeom prst="rect">
            <a:avLst/>
          </a:prstGeom>
        </p:spPr>
        <p:txBody>
          <a:bodyPr vert="horz" wrap="square" lIns="0" tIns="0" rIns="0" bIns="0" rtlCol="0" anchor="b">
            <a:noAutofit/>
          </a:bodyPr>
          <a:lstStyle>
            <a:lvl1pPr marL="0" indent="0" algn="l" defTabSz="872722" rtl="0" eaLnBrk="1" latinLnBrk="0" hangingPunct="1">
              <a:lnSpc>
                <a:spcPct val="100000"/>
              </a:lnSpc>
              <a:spcBef>
                <a:spcPts val="0"/>
              </a:spcBef>
              <a:spcAft>
                <a:spcPts val="0"/>
              </a:spcAft>
              <a:buClr>
                <a:schemeClr val="tx1"/>
              </a:buClr>
              <a:buFont typeface="Arial" panose="020B0604020202020204" pitchFamily="34" charset="0"/>
              <a:buNone/>
              <a:defRPr sz="10800" b="1" kern="1200">
                <a:solidFill>
                  <a:schemeClr val="bg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marL="285750" indent="-285750">
              <a:lnSpc>
                <a:spcPct val="120000"/>
              </a:lnSpc>
              <a:spcBef>
                <a:spcPct val="40000"/>
              </a:spcBef>
              <a:buClr>
                <a:schemeClr val="accent2"/>
              </a:buClr>
              <a:buSzPct val="130000"/>
              <a:buFont typeface="Arial" pitchFamily="34" charset="0"/>
              <a:buChar char="•"/>
              <a:defRPr/>
            </a:pPr>
            <a:r>
              <a:rPr lang="zh-CN" altLang="en-US" sz="1800" b="0" kern="0" dirty="0" smtClean="0">
                <a:ea typeface="ヒラギノ角ゴ Pro W3" pitchFamily="-65" charset="-128"/>
                <a:cs typeface="ヒラギノ角ゴ Pro W3" pitchFamily="-65" charset="-128"/>
              </a:rPr>
              <a:t>功能概述</a:t>
            </a:r>
            <a:endParaRPr lang="de-DE" sz="1800" b="0" kern="0" dirty="0">
              <a:ea typeface="ヒラギノ角ゴ Pro W3" pitchFamily="-65" charset="-128"/>
              <a:cs typeface="ヒラギノ角ゴ Pro W3" pitchFamily="-65" charset="-128"/>
            </a:endParaRPr>
          </a:p>
        </p:txBody>
      </p:sp>
    </p:spTree>
    <p:extLst>
      <p:ext uri="{BB962C8B-B14F-4D97-AF65-F5344CB8AC3E}">
        <p14:creationId xmlns:p14="http://schemas.microsoft.com/office/powerpoint/2010/main" val="41874202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脚注</a:t>
            </a:r>
            <a:endParaRPr lang="en-GB" dirty="0"/>
          </a:p>
        </p:txBody>
      </p:sp>
      <p:grpSp>
        <p:nvGrpSpPr>
          <p:cNvPr id="4" name="Group 3"/>
          <p:cNvGrpSpPr/>
          <p:nvPr/>
        </p:nvGrpSpPr>
        <p:grpSpPr>
          <a:xfrm>
            <a:off x="1524001" y="4019550"/>
            <a:ext cx="6991349" cy="2211878"/>
            <a:chOff x="558774" y="1433380"/>
            <a:chExt cx="8152903" cy="2727140"/>
          </a:xfrm>
        </p:grpSpPr>
        <p:grpSp>
          <p:nvGrpSpPr>
            <p:cNvPr id="6" name="Group 5"/>
            <p:cNvGrpSpPr/>
            <p:nvPr/>
          </p:nvGrpSpPr>
          <p:grpSpPr>
            <a:xfrm>
              <a:off x="558774" y="1515232"/>
              <a:ext cx="8152902" cy="2645288"/>
              <a:chOff x="540485" y="1515232"/>
              <a:chExt cx="8152902" cy="2645288"/>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9" t="4902" r="2273" b="3875"/>
              <a:stretch/>
            </p:blipFill>
            <p:spPr bwMode="auto">
              <a:xfrm>
                <a:off x="540485" y="1515232"/>
                <a:ext cx="8152902" cy="2645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262506" y="4012872"/>
                <a:ext cx="5559552" cy="134503"/>
                <a:chOff x="1262506" y="4012872"/>
                <a:chExt cx="5559552" cy="134503"/>
              </a:xfrm>
            </p:grpSpPr>
            <p:sp>
              <p:nvSpPr>
                <p:cNvPr id="11" name="Rectangle 10"/>
                <p:cNvSpPr/>
                <p:nvPr/>
              </p:nvSpPr>
              <p:spPr bwMode="auto">
                <a:xfrm>
                  <a:off x="1262506" y="4014216"/>
                  <a:ext cx="950976" cy="133159"/>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2" name="Rectangle 11"/>
                <p:cNvSpPr/>
                <p:nvPr/>
              </p:nvSpPr>
              <p:spPr bwMode="auto">
                <a:xfrm>
                  <a:off x="2323210" y="4012872"/>
                  <a:ext cx="1682496" cy="133159"/>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3" name="Rectangle 12"/>
                <p:cNvSpPr/>
                <p:nvPr/>
              </p:nvSpPr>
              <p:spPr bwMode="auto">
                <a:xfrm>
                  <a:off x="6090539" y="4053779"/>
                  <a:ext cx="731519" cy="88773"/>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4" name="Rectangle 13"/>
                <p:cNvSpPr/>
                <p:nvPr/>
              </p:nvSpPr>
              <p:spPr bwMode="auto">
                <a:xfrm>
                  <a:off x="4993258" y="4014215"/>
                  <a:ext cx="731519" cy="133159"/>
                </a:xfrm>
                <a:prstGeom prst="rect">
                  <a:avLst/>
                </a:prstGeom>
                <a:blipFill>
                  <a:blip r:embed="rId4"/>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grpSp>
        </p:gr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444" t="5143" r="3252" b="15585"/>
            <a:stretch/>
          </p:blipFill>
          <p:spPr>
            <a:xfrm>
              <a:off x="558775" y="1433380"/>
              <a:ext cx="8152902" cy="2544260"/>
            </a:xfrm>
            <a:prstGeom prst="rect">
              <a:avLst/>
            </a:prstGeom>
          </p:spPr>
        </p:pic>
      </p:grpSp>
      <p:sp>
        <p:nvSpPr>
          <p:cNvPr id="15" name="Textfeld 7"/>
          <p:cNvSpPr txBox="1"/>
          <p:nvPr/>
        </p:nvSpPr>
        <p:spPr>
          <a:xfrm>
            <a:off x="6778187" y="4004874"/>
            <a:ext cx="436338" cy="338554"/>
          </a:xfrm>
          <a:prstGeom prst="rect">
            <a:avLst/>
          </a:prstGeom>
          <a:noFill/>
        </p:spPr>
        <p:txBody>
          <a:bodyPr wrap="none" rtlCol="0">
            <a:spAutoFit/>
          </a:bodyPr>
          <a:lstStyle/>
          <a:p>
            <a:r>
              <a:rPr lang="de-DE" dirty="0" smtClean="0"/>
              <a:t>(1)</a:t>
            </a:r>
            <a:endParaRPr lang="de-DE" dirty="0"/>
          </a:p>
        </p:txBody>
      </p:sp>
      <p:sp>
        <p:nvSpPr>
          <p:cNvPr id="16" name="Textfeld 8"/>
          <p:cNvSpPr txBox="1"/>
          <p:nvPr/>
        </p:nvSpPr>
        <p:spPr>
          <a:xfrm>
            <a:off x="1209150" y="4554121"/>
            <a:ext cx="436338" cy="338554"/>
          </a:xfrm>
          <a:prstGeom prst="rect">
            <a:avLst/>
          </a:prstGeom>
          <a:noFill/>
        </p:spPr>
        <p:txBody>
          <a:bodyPr wrap="none" rtlCol="0">
            <a:spAutoFit/>
          </a:bodyPr>
          <a:lstStyle/>
          <a:p>
            <a:r>
              <a:rPr lang="de-DE" dirty="0" smtClean="0"/>
              <a:t>(2)</a:t>
            </a:r>
            <a:endParaRPr lang="de-DE" dirty="0"/>
          </a:p>
        </p:txBody>
      </p:sp>
      <p:sp>
        <p:nvSpPr>
          <p:cNvPr id="17" name="Textfeld 9"/>
          <p:cNvSpPr txBox="1"/>
          <p:nvPr/>
        </p:nvSpPr>
        <p:spPr>
          <a:xfrm>
            <a:off x="2978772" y="4538732"/>
            <a:ext cx="506205" cy="369332"/>
          </a:xfrm>
          <a:prstGeom prst="rect">
            <a:avLst/>
          </a:prstGeom>
          <a:noFill/>
        </p:spPr>
        <p:txBody>
          <a:bodyPr wrap="square" rtlCol="0">
            <a:spAutoFit/>
          </a:bodyPr>
          <a:lstStyle/>
          <a:p>
            <a:r>
              <a:rPr lang="de-DE" dirty="0" smtClean="0"/>
              <a:t>(3)</a:t>
            </a:r>
            <a:endParaRPr lang="de-DE" dirty="0"/>
          </a:p>
        </p:txBody>
      </p:sp>
      <p:sp>
        <p:nvSpPr>
          <p:cNvPr id="18" name="Textfeld 10"/>
          <p:cNvSpPr txBox="1"/>
          <p:nvPr/>
        </p:nvSpPr>
        <p:spPr>
          <a:xfrm>
            <a:off x="4718973" y="4548257"/>
            <a:ext cx="554592" cy="369332"/>
          </a:xfrm>
          <a:prstGeom prst="rect">
            <a:avLst/>
          </a:prstGeom>
          <a:noFill/>
        </p:spPr>
        <p:txBody>
          <a:bodyPr wrap="square" rtlCol="0">
            <a:spAutoFit/>
          </a:bodyPr>
          <a:lstStyle/>
          <a:p>
            <a:r>
              <a:rPr lang="de-DE" dirty="0" smtClean="0"/>
              <a:t>(4)</a:t>
            </a:r>
            <a:endParaRPr lang="de-DE" dirty="0"/>
          </a:p>
        </p:txBody>
      </p:sp>
      <p:sp>
        <p:nvSpPr>
          <p:cNvPr id="19" name="Textfeld 12"/>
          <p:cNvSpPr txBox="1"/>
          <p:nvPr/>
        </p:nvSpPr>
        <p:spPr>
          <a:xfrm>
            <a:off x="1193200" y="5992527"/>
            <a:ext cx="436338" cy="338554"/>
          </a:xfrm>
          <a:prstGeom prst="rect">
            <a:avLst/>
          </a:prstGeom>
          <a:noFill/>
        </p:spPr>
        <p:txBody>
          <a:bodyPr wrap="none" rtlCol="0">
            <a:spAutoFit/>
          </a:bodyPr>
          <a:lstStyle/>
          <a:p>
            <a:r>
              <a:rPr lang="de-DE" dirty="0" smtClean="0"/>
              <a:t>(5)</a:t>
            </a:r>
            <a:endParaRPr lang="de-DE" dirty="0"/>
          </a:p>
        </p:txBody>
      </p:sp>
      <p:sp>
        <p:nvSpPr>
          <p:cNvPr id="20" name="Content Placeholder 2"/>
          <p:cNvSpPr txBox="1">
            <a:spLocks/>
          </p:cNvSpPr>
          <p:nvPr/>
        </p:nvSpPr>
        <p:spPr bwMode="auto">
          <a:xfrm>
            <a:off x="1179195" y="1236392"/>
            <a:ext cx="7680960" cy="2631490"/>
          </a:xfrm>
          <a:prstGeom prst="rect">
            <a:avLst/>
          </a:prstGeom>
          <a:noFill/>
          <a:ln w="9525">
            <a:noFill/>
            <a:miter lim="800000"/>
            <a:headEnd/>
            <a:tailEnd/>
          </a:ln>
        </p:spPr>
        <p:txBody>
          <a:bodyPr wrap="square" lIns="0" tIns="0" rIns="0" bIns="0">
            <a:spAutoFit/>
          </a:bodyPr>
          <a:lstStyle/>
          <a:p>
            <a:pPr algn="l" eaLnBrk="0" hangingPunct="0">
              <a:spcBef>
                <a:spcPct val="30000"/>
              </a:spcBef>
              <a:defRPr/>
            </a:pPr>
            <a:r>
              <a:rPr lang="zh-CN" altLang="en-US" b="1" kern="0" dirty="0" smtClean="0">
                <a:solidFill>
                  <a:schemeClr val="accent6"/>
                </a:solidFill>
                <a:latin typeface="宋体" pitchFamily="2" charset="-122"/>
                <a:ea typeface="宋体" pitchFamily="2" charset="-122"/>
              </a:rPr>
              <a:t>概述</a:t>
            </a:r>
            <a:r>
              <a:rPr lang="en-US" b="1" kern="0" dirty="0" smtClean="0">
                <a:solidFill>
                  <a:schemeClr val="accent6"/>
                </a:solidFill>
                <a:latin typeface="宋体" pitchFamily="2" charset="-122"/>
                <a:ea typeface="宋体" pitchFamily="2" charset="-122"/>
              </a:rPr>
              <a:t/>
            </a:r>
            <a:br>
              <a:rPr lang="en-US" b="1" kern="0" dirty="0" smtClean="0">
                <a:solidFill>
                  <a:schemeClr val="accent6"/>
                </a:solidFill>
                <a:latin typeface="宋体" pitchFamily="2" charset="-122"/>
                <a:ea typeface="宋体" pitchFamily="2" charset="-122"/>
              </a:rPr>
            </a:br>
            <a:r>
              <a:rPr lang="en-US" b="1" kern="0" dirty="0" smtClean="0">
                <a:solidFill>
                  <a:schemeClr val="accent6"/>
                </a:solidFill>
                <a:latin typeface="宋体" pitchFamily="2" charset="-122"/>
                <a:ea typeface="宋体" pitchFamily="2" charset="-122"/>
              </a:rPr>
              <a:t/>
            </a:r>
            <a:br>
              <a:rPr lang="en-US" b="1" kern="0" dirty="0" smtClean="0">
                <a:solidFill>
                  <a:schemeClr val="accent6"/>
                </a:solidFill>
                <a:latin typeface="宋体" pitchFamily="2" charset="-122"/>
                <a:ea typeface="宋体" pitchFamily="2" charset="-122"/>
              </a:rPr>
            </a:br>
            <a:r>
              <a:rPr lang="zh-CN" altLang="en-US" b="1" kern="0" dirty="0" smtClean="0">
                <a:solidFill>
                  <a:schemeClr val="accent6"/>
                </a:solidFill>
                <a:latin typeface="宋体" pitchFamily="2" charset="-122"/>
                <a:ea typeface="宋体" pitchFamily="2" charset="-122"/>
              </a:rPr>
              <a:t>浏览内容可分为：</a:t>
            </a:r>
            <a:endParaRPr lang="en-US" kern="0" dirty="0" smtClean="0">
              <a:solidFill>
                <a:schemeClr val="accent4"/>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行业</a:t>
            </a:r>
            <a:endParaRPr lang="en-US" altLang="zh-CN" kern="0" dirty="0" smtClean="0">
              <a:solidFill>
                <a:schemeClr val="tx2">
                  <a:lumMod val="50000"/>
                </a:schemeClr>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内容类型</a:t>
            </a:r>
            <a:endParaRPr lang="en-US" altLang="zh-CN" kern="0" dirty="0" smtClean="0">
              <a:solidFill>
                <a:schemeClr val="tx2">
                  <a:lumMod val="50000"/>
                </a:schemeClr>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其他</a:t>
            </a:r>
            <a:r>
              <a:rPr lang="en-US" altLang="zh-CN" kern="0" dirty="0" smtClean="0">
                <a:solidFill>
                  <a:schemeClr val="tx2">
                    <a:lumMod val="50000"/>
                  </a:schemeClr>
                </a:solidFill>
                <a:latin typeface="宋体" pitchFamily="2" charset="-122"/>
                <a:ea typeface="宋体" pitchFamily="2" charset="-122"/>
              </a:rPr>
              <a:t>Springer</a:t>
            </a:r>
            <a:r>
              <a:rPr lang="zh-CN" altLang="en-US" kern="0" dirty="0" smtClean="0">
                <a:solidFill>
                  <a:schemeClr val="tx2">
                    <a:lumMod val="50000"/>
                  </a:schemeClr>
                </a:solidFill>
                <a:latin typeface="宋体" pitchFamily="2" charset="-122"/>
                <a:ea typeface="宋体" pitchFamily="2" charset="-122"/>
              </a:rPr>
              <a:t>链接</a:t>
            </a:r>
            <a:endParaRPr lang="en-US" kern="0" dirty="0" smtClean="0">
              <a:solidFill>
                <a:schemeClr val="tx2">
                  <a:lumMod val="50000"/>
                </a:schemeClr>
              </a:solidFill>
              <a:latin typeface="宋体" pitchFamily="2" charset="-122"/>
              <a:ea typeface="宋体" pitchFamily="2" charset="-122"/>
            </a:endParaRPr>
          </a:p>
          <a:p>
            <a:pPr marL="342900" indent="-342900" algn="l" eaLnBrk="0" hangingPunct="0">
              <a:spcBef>
                <a:spcPct val="30000"/>
              </a:spcBef>
              <a:buClr>
                <a:srgbClr val="031D45"/>
              </a:buClr>
              <a:buFont typeface="+mj-lt"/>
              <a:buAutoNum type="arabicParenR"/>
              <a:defRPr/>
            </a:pPr>
            <a:r>
              <a:rPr lang="zh-CN" altLang="en-US" kern="0" dirty="0" smtClean="0">
                <a:solidFill>
                  <a:schemeClr val="tx2">
                    <a:lumMod val="50000"/>
                  </a:schemeClr>
                </a:solidFill>
                <a:latin typeface="宋体" pitchFamily="2" charset="-122"/>
                <a:ea typeface="宋体" pitchFamily="2" charset="-122"/>
              </a:rPr>
              <a:t>协助和联系方式</a:t>
            </a:r>
            <a:endParaRPr lang="en-US" altLang="zh-CN" kern="0" dirty="0" smtClean="0">
              <a:solidFill>
                <a:schemeClr val="tx2">
                  <a:lumMod val="50000"/>
                </a:schemeClr>
              </a:solidFill>
              <a:latin typeface="宋体" pitchFamily="2" charset="-122"/>
              <a:ea typeface="宋体" pitchFamily="2" charset="-122"/>
            </a:endParaRPr>
          </a:p>
          <a:p>
            <a:pPr marL="342900" indent="-342900" algn="l">
              <a:spcBef>
                <a:spcPct val="30000"/>
              </a:spcBef>
              <a:buClr>
                <a:srgbClr val="031D45"/>
              </a:buClr>
              <a:buFont typeface="+mj-lt"/>
              <a:buAutoNum type="arabicParenR"/>
              <a:defRPr/>
            </a:pPr>
            <a:r>
              <a:rPr lang="zh-CN" altLang="en-US" dirty="0" smtClean="0">
                <a:latin typeface="宋体" pitchFamily="2" charset="-122"/>
                <a:ea typeface="宋体" pitchFamily="2" charset="-122"/>
              </a:rPr>
              <a:t>已认证的机构和商业伙伴的电话号码</a:t>
            </a:r>
            <a:endParaRPr lang="en-US" kern="0" dirty="0" smtClean="0">
              <a:solidFill>
                <a:schemeClr val="accent4"/>
              </a:solidFill>
              <a:latin typeface="宋体" pitchFamily="2" charset="-122"/>
              <a:ea typeface="宋体" pitchFamily="2" charset="-122"/>
            </a:endParaRPr>
          </a:p>
        </p:txBody>
      </p:sp>
    </p:spTree>
    <p:extLst>
      <p:ext uri="{BB962C8B-B14F-4D97-AF65-F5344CB8AC3E}">
        <p14:creationId xmlns:p14="http://schemas.microsoft.com/office/powerpoint/2010/main" val="220743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21" y="1475482"/>
            <a:ext cx="5542131" cy="4887459"/>
          </a:xfrm>
          <a:prstGeom prst="rect">
            <a:avLst/>
          </a:prstGeom>
          <a:ln>
            <a:noFill/>
          </a:ln>
          <a:effectLst>
            <a:outerShdw blurRad="292100" dist="139700" dir="2700000" algn="tl" rotWithShape="0">
              <a:srgbClr val="333333">
                <a:alpha val="65000"/>
              </a:srgbClr>
            </a:outerShdw>
          </a:effectLst>
        </p:spPr>
      </p:pic>
      <p:sp>
        <p:nvSpPr>
          <p:cNvPr id="7" name="Text Placeholder 6"/>
          <p:cNvSpPr>
            <a:spLocks noGrp="1"/>
          </p:cNvSpPr>
          <p:nvPr>
            <p:ph type="body" sz="quarter" idx="14"/>
          </p:nvPr>
        </p:nvSpPr>
        <p:spPr>
          <a:xfrm>
            <a:off x="6985416" y="1436688"/>
            <a:ext cx="2079210" cy="1683538"/>
          </a:xfrm>
        </p:spPr>
        <p:txBody>
          <a:bodyPr/>
          <a:lstStyle/>
          <a:p>
            <a:pPr>
              <a:spcBef>
                <a:spcPct val="30000"/>
              </a:spcBef>
              <a:buClrTx/>
              <a:defRPr/>
            </a:pPr>
            <a:r>
              <a:rPr lang="zh-CN" altLang="en-US" sz="1600" dirty="0" smtClean="0">
                <a:latin typeface="宋体" pitchFamily="2" charset="-122"/>
                <a:ea typeface="宋体" pitchFamily="2" charset="-122"/>
              </a:rPr>
              <a:t>主页分为三个部分</a:t>
            </a:r>
            <a:r>
              <a:rPr lang="en-US" sz="1600" dirty="0" smtClean="0">
                <a:latin typeface="宋体" pitchFamily="2" charset="-122"/>
                <a:ea typeface="宋体" pitchFamily="2" charset="-122"/>
              </a:rPr>
              <a:t>:</a:t>
            </a:r>
            <a:endParaRPr lang="en-US" sz="1600" dirty="0">
              <a:latin typeface="宋体" pitchFamily="2" charset="-122"/>
              <a:ea typeface="宋体" pitchFamily="2" charset="-122"/>
            </a:endParaRPr>
          </a:p>
          <a:p>
            <a:pPr marL="342900" indent="-342900">
              <a:lnSpc>
                <a:spcPct val="100000"/>
              </a:lnSpc>
              <a:spcBef>
                <a:spcPct val="30000"/>
              </a:spcBef>
              <a:buClr>
                <a:schemeClr val="accent4"/>
              </a:buClr>
              <a:buSzTx/>
              <a:buFont typeface="+mj-lt"/>
              <a:buAutoNum type="arabicParenR"/>
              <a:defRPr/>
            </a:pPr>
            <a:r>
              <a:rPr lang="zh-CN" altLang="en-US" sz="1600" dirty="0" smtClean="0">
                <a:latin typeface="宋体" pitchFamily="2" charset="-122"/>
                <a:ea typeface="宋体" pitchFamily="2" charset="-122"/>
              </a:rPr>
              <a:t>搜索功能</a:t>
            </a:r>
            <a:endParaRPr lang="en-US" altLang="zh-CN" sz="1600" dirty="0" smtClean="0">
              <a:latin typeface="宋体" pitchFamily="2" charset="-122"/>
              <a:ea typeface="宋体" pitchFamily="2" charset="-122"/>
            </a:endParaRPr>
          </a:p>
          <a:p>
            <a:pPr marL="342900" indent="-342900">
              <a:lnSpc>
                <a:spcPct val="100000"/>
              </a:lnSpc>
              <a:spcBef>
                <a:spcPct val="30000"/>
              </a:spcBef>
              <a:buClr>
                <a:schemeClr val="accent4"/>
              </a:buClr>
              <a:buSzTx/>
              <a:buFont typeface="+mj-lt"/>
              <a:buAutoNum type="arabicParenR"/>
              <a:defRPr/>
            </a:pPr>
            <a:r>
              <a:rPr lang="zh-CN" altLang="en-US" sz="1600" dirty="0" smtClean="0">
                <a:latin typeface="宋体" pitchFamily="2" charset="-122"/>
                <a:ea typeface="宋体" pitchFamily="2" charset="-122"/>
              </a:rPr>
              <a:t>浏览功能</a:t>
            </a:r>
            <a:endParaRPr lang="en-US" altLang="zh-CN" sz="1600" dirty="0">
              <a:latin typeface="宋体" pitchFamily="2" charset="-122"/>
              <a:ea typeface="宋体" pitchFamily="2" charset="-122"/>
            </a:endParaRPr>
          </a:p>
          <a:p>
            <a:pPr marL="342900" indent="-342900">
              <a:spcBef>
                <a:spcPct val="30000"/>
              </a:spcBef>
              <a:buClr>
                <a:schemeClr val="accent4"/>
              </a:buClr>
              <a:buFont typeface="+mj-lt"/>
              <a:buAutoNum type="arabicParenR"/>
              <a:defRPr/>
            </a:pPr>
            <a:r>
              <a:rPr lang="zh-CN" altLang="en-US" sz="1600" dirty="0">
                <a:latin typeface="宋体" pitchFamily="2" charset="-122"/>
                <a:ea typeface="宋体" pitchFamily="2" charset="-122"/>
              </a:rPr>
              <a:t>根据您的个人资料提供的相关内容</a:t>
            </a:r>
            <a:endParaRPr lang="en-US" sz="1600" dirty="0">
              <a:latin typeface="宋体" pitchFamily="2" charset="-122"/>
              <a:ea typeface="宋体" pitchFamily="2" charset="-122"/>
            </a:endParaRPr>
          </a:p>
        </p:txBody>
      </p:sp>
      <p:sp>
        <p:nvSpPr>
          <p:cNvPr id="5" name="Title 4"/>
          <p:cNvSpPr>
            <a:spLocks noGrp="1"/>
          </p:cNvSpPr>
          <p:nvPr>
            <p:ph type="title"/>
          </p:nvPr>
        </p:nvSpPr>
        <p:spPr/>
        <p:txBody>
          <a:bodyPr/>
          <a:lstStyle/>
          <a:p>
            <a:r>
              <a:rPr lang="zh-CN" altLang="en-US" dirty="0">
                <a:latin typeface="宋体" pitchFamily="2" charset="-122"/>
                <a:ea typeface="宋体" pitchFamily="2" charset="-122"/>
              </a:rPr>
              <a:t>主页</a:t>
            </a:r>
            <a:endParaRPr lang="en-GB" dirty="0">
              <a:latin typeface="宋体" pitchFamily="2" charset="-122"/>
              <a:ea typeface="宋体" pitchFamily="2" charset="-122"/>
            </a:endParaRPr>
          </a:p>
        </p:txBody>
      </p:sp>
      <p:sp>
        <p:nvSpPr>
          <p:cNvPr id="4" name="Textfeld 11"/>
          <p:cNvSpPr txBox="1"/>
          <p:nvPr/>
        </p:nvSpPr>
        <p:spPr>
          <a:xfrm>
            <a:off x="507266" y="1831872"/>
            <a:ext cx="435436" cy="338554"/>
          </a:xfrm>
          <a:prstGeom prst="rect">
            <a:avLst/>
          </a:prstGeom>
          <a:noFill/>
        </p:spPr>
        <p:txBody>
          <a:bodyPr wrap="none" rtlCol="0">
            <a:spAutoFit/>
          </a:bodyPr>
          <a:lstStyle/>
          <a:p>
            <a:r>
              <a:rPr lang="de-DE" dirty="0" smtClean="0"/>
              <a:t>(1)</a:t>
            </a:r>
            <a:endParaRPr lang="de-DE" dirty="0"/>
          </a:p>
        </p:txBody>
      </p:sp>
      <p:sp>
        <p:nvSpPr>
          <p:cNvPr id="6" name="Textfeld 11"/>
          <p:cNvSpPr txBox="1"/>
          <p:nvPr/>
        </p:nvSpPr>
        <p:spPr>
          <a:xfrm>
            <a:off x="433688" y="2491216"/>
            <a:ext cx="436338" cy="338554"/>
          </a:xfrm>
          <a:prstGeom prst="rect">
            <a:avLst/>
          </a:prstGeom>
          <a:noFill/>
        </p:spPr>
        <p:txBody>
          <a:bodyPr wrap="none" rtlCol="0">
            <a:spAutoFit/>
          </a:bodyPr>
          <a:lstStyle/>
          <a:p>
            <a:r>
              <a:rPr lang="de-DE" dirty="0" smtClean="0"/>
              <a:t>(2)</a:t>
            </a:r>
            <a:endParaRPr lang="de-DE" dirty="0"/>
          </a:p>
        </p:txBody>
      </p:sp>
      <p:sp>
        <p:nvSpPr>
          <p:cNvPr id="8" name="Abgerundetes Rechteck 18"/>
          <p:cNvSpPr/>
          <p:nvPr/>
        </p:nvSpPr>
        <p:spPr bwMode="auto">
          <a:xfrm>
            <a:off x="2449390" y="2463034"/>
            <a:ext cx="3908854" cy="3870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9" name="Textfeld 11"/>
          <p:cNvSpPr txBox="1"/>
          <p:nvPr/>
        </p:nvSpPr>
        <p:spPr>
          <a:xfrm>
            <a:off x="5709789" y="2660493"/>
            <a:ext cx="436338" cy="338554"/>
          </a:xfrm>
          <a:prstGeom prst="rect">
            <a:avLst/>
          </a:prstGeom>
          <a:noFill/>
        </p:spPr>
        <p:txBody>
          <a:bodyPr wrap="none" rtlCol="0">
            <a:spAutoFit/>
          </a:bodyPr>
          <a:lstStyle/>
          <a:p>
            <a:r>
              <a:rPr lang="de-DE" dirty="0" smtClean="0"/>
              <a:t>(3)</a:t>
            </a:r>
            <a:endParaRPr lang="de-DE" dirty="0"/>
          </a:p>
        </p:txBody>
      </p:sp>
      <p:sp>
        <p:nvSpPr>
          <p:cNvPr id="10" name="Abgerundetes Rechteck 16"/>
          <p:cNvSpPr/>
          <p:nvPr/>
        </p:nvSpPr>
        <p:spPr bwMode="auto">
          <a:xfrm>
            <a:off x="931517" y="1861433"/>
            <a:ext cx="3190777" cy="289857"/>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
        <p:nvSpPr>
          <p:cNvPr id="11" name="Abgerundetes Rechteck 18"/>
          <p:cNvSpPr/>
          <p:nvPr/>
        </p:nvSpPr>
        <p:spPr bwMode="auto">
          <a:xfrm>
            <a:off x="809800" y="2463034"/>
            <a:ext cx="1609344" cy="3870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25500" y="1436688"/>
            <a:ext cx="8239126" cy="2876172"/>
          </a:xfrm>
        </p:spPr>
        <p:txBody>
          <a:bodyPr/>
          <a:lstStyle/>
          <a:p>
            <a:pPr>
              <a:spcBef>
                <a:spcPct val="30000"/>
              </a:spcBef>
              <a:buClrTx/>
              <a:defRPr/>
            </a:pPr>
            <a:r>
              <a:rPr lang="en-US" dirty="0" smtClean="0">
                <a:solidFill>
                  <a:schemeClr val="accent6"/>
                </a:solidFill>
              </a:rPr>
              <a:t>Becoming Recognized</a:t>
            </a:r>
          </a:p>
          <a:p>
            <a:pPr marL="180975" indent="-180975">
              <a:spcBef>
                <a:spcPct val="30000"/>
              </a:spcBef>
              <a:buClr>
                <a:schemeClr val="accent6"/>
              </a:buClr>
              <a:defRPr/>
            </a:pPr>
            <a:r>
              <a:rPr lang="zh-CN" altLang="en-US" dirty="0">
                <a:latin typeface="宋体" pitchFamily="2" charset="-122"/>
                <a:ea typeface="宋体" pitchFamily="2" charset="-122"/>
              </a:rPr>
              <a:t>当某用户在可识别的</a:t>
            </a:r>
            <a:r>
              <a:rPr lang="en-US" altLang="zh-CN" dirty="0">
                <a:latin typeface="宋体" pitchFamily="2" charset="-122"/>
                <a:ea typeface="宋体" pitchFamily="2" charset="-122"/>
              </a:rPr>
              <a:t>IP</a:t>
            </a:r>
            <a:r>
              <a:rPr lang="zh-CN" altLang="en-US" dirty="0">
                <a:latin typeface="宋体" pitchFamily="2" charset="-122"/>
                <a:ea typeface="宋体" pitchFamily="2" charset="-122"/>
              </a:rPr>
              <a:t>范围内登入</a:t>
            </a:r>
            <a:r>
              <a:rPr lang="en-US" altLang="zh-CN" dirty="0">
                <a:hlinkClick r:id="rId3"/>
              </a:rPr>
              <a:t>ht</a:t>
            </a:r>
            <a:r>
              <a:rPr lang="en-US" dirty="0">
                <a:hlinkClick r:id="rId3"/>
              </a:rPr>
              <a:t>tp://</a:t>
            </a:r>
            <a:r>
              <a:rPr lang="en-US" dirty="0" smtClean="0">
                <a:hlinkClick r:id="rId3"/>
              </a:rPr>
              <a:t>link.springer.com</a:t>
            </a:r>
            <a:r>
              <a:rPr lang="zh-CN" altLang="en-US" dirty="0" smtClean="0">
                <a:latin typeface="宋体" pitchFamily="2" charset="-122"/>
                <a:ea typeface="宋体" pitchFamily="2" charset="-122"/>
              </a:rPr>
              <a:t>时</a:t>
            </a:r>
            <a:r>
              <a:rPr lang="zh-CN" altLang="en-US" dirty="0">
                <a:latin typeface="宋体" pitchFamily="2" charset="-122"/>
                <a:ea typeface="宋体" pitchFamily="2" charset="-122"/>
              </a:rPr>
              <a:t>，该用户将自动识别为该机构的一部分</a:t>
            </a:r>
            <a:endParaRPr lang="en-US" dirty="0">
              <a:latin typeface="宋体" pitchFamily="2" charset="-122"/>
              <a:ea typeface="宋体" pitchFamily="2" charset="-122"/>
            </a:endParaRPr>
          </a:p>
          <a:p>
            <a:pPr>
              <a:spcBef>
                <a:spcPct val="30000"/>
              </a:spcBef>
              <a:buClr>
                <a:schemeClr val="accent6"/>
              </a:buClr>
              <a:defRPr/>
            </a:pPr>
            <a:r>
              <a:rPr lang="zh-CN" altLang="en-US" dirty="0">
                <a:latin typeface="宋体" pitchFamily="2" charset="-122"/>
                <a:ea typeface="宋体" pitchFamily="2" charset="-122"/>
              </a:rPr>
              <a:t>同时，用户登入时所用的邮箱和密码也可以进行识别：</a:t>
            </a:r>
            <a:endParaRPr lang="en-US" dirty="0">
              <a:latin typeface="宋体" pitchFamily="2" charset="-122"/>
              <a:ea typeface="宋体" pitchFamily="2" charset="-122"/>
            </a:endParaRPr>
          </a:p>
          <a:p>
            <a:pPr>
              <a:spcBef>
                <a:spcPct val="30000"/>
              </a:spcBef>
              <a:buClr>
                <a:schemeClr val="accent6"/>
              </a:buClr>
              <a:defRPr/>
            </a:pPr>
            <a:endParaRPr lang="en-US" sz="300"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点击</a:t>
            </a:r>
            <a:r>
              <a:rPr lang="zh-CN" altLang="en-US" dirty="0">
                <a:latin typeface="宋体" pitchFamily="2" charset="-122"/>
                <a:ea typeface="宋体" pitchFamily="2" charset="-122"/>
              </a:rPr>
              <a:t>注册</a:t>
            </a:r>
            <a:r>
              <a:rPr lang="en-US" altLang="zh-CN" dirty="0">
                <a:latin typeface="宋体" pitchFamily="2" charset="-122"/>
                <a:ea typeface="宋体" pitchFamily="2" charset="-122"/>
              </a:rPr>
              <a:t>/</a:t>
            </a:r>
            <a:r>
              <a:rPr lang="zh-CN" altLang="en-US" dirty="0">
                <a:latin typeface="宋体" pitchFamily="2" charset="-122"/>
                <a:ea typeface="宋体" pitchFamily="2" charset="-122"/>
              </a:rPr>
              <a:t>登录（</a:t>
            </a:r>
            <a:r>
              <a:rPr lang="en-US" dirty="0">
                <a:latin typeface="宋体" pitchFamily="2" charset="-122"/>
                <a:ea typeface="宋体" pitchFamily="2" charset="-122"/>
              </a:rPr>
              <a:t>Sign Up/Login</a:t>
            </a:r>
            <a:r>
              <a:rPr lang="zh-CN" altLang="en-US" dirty="0">
                <a:latin typeface="宋体" pitchFamily="2" charset="-122"/>
                <a:ea typeface="宋体" pitchFamily="2" charset="-122"/>
              </a:rPr>
              <a:t>）</a:t>
            </a:r>
            <a:endParaRPr lang="en-US"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注册</a:t>
            </a:r>
            <a:r>
              <a:rPr lang="zh-CN" altLang="en-US" dirty="0">
                <a:latin typeface="宋体" pitchFamily="2" charset="-122"/>
                <a:ea typeface="宋体" pitchFamily="2" charset="-122"/>
              </a:rPr>
              <a:t>并建立</a:t>
            </a:r>
            <a:r>
              <a:rPr lang="zh-CN" altLang="en-US" dirty="0" smtClean="0">
                <a:latin typeface="宋体" pitchFamily="2" charset="-122"/>
                <a:ea typeface="宋体" pitchFamily="2" charset="-122"/>
              </a:rPr>
              <a:t>账户（</a:t>
            </a:r>
            <a:r>
              <a:rPr lang="en-US" dirty="0">
                <a:latin typeface="宋体" pitchFamily="2" charset="-122"/>
                <a:ea typeface="宋体" pitchFamily="2" charset="-122"/>
              </a:rPr>
              <a:t>Sign up to create an  account</a:t>
            </a:r>
            <a:r>
              <a:rPr lang="zh-CN" altLang="en-US" dirty="0">
                <a:latin typeface="宋体" pitchFamily="2" charset="-122"/>
                <a:ea typeface="宋体" pitchFamily="2" charset="-122"/>
              </a:rPr>
              <a:t>）</a:t>
            </a:r>
            <a:endParaRPr lang="en-US" dirty="0">
              <a:latin typeface="宋体" pitchFamily="2" charset="-122"/>
              <a:ea typeface="宋体" pitchFamily="2" charset="-122"/>
            </a:endParaRPr>
          </a:p>
          <a:p>
            <a:pPr marL="342900" indent="-342900">
              <a:spcBef>
                <a:spcPct val="30000"/>
              </a:spcBef>
              <a:buClr>
                <a:schemeClr val="accent6"/>
              </a:buClr>
              <a:buFont typeface="+mj-lt"/>
              <a:buAutoNum type="arabicParenR"/>
              <a:defRPr/>
            </a:pPr>
            <a:r>
              <a:rPr lang="zh-CN" altLang="en-US" dirty="0" smtClean="0">
                <a:latin typeface="宋体" pitchFamily="2" charset="-122"/>
                <a:ea typeface="宋体" pitchFamily="2" charset="-122"/>
              </a:rPr>
              <a:t>或者</a:t>
            </a:r>
            <a:r>
              <a:rPr lang="zh-CN" altLang="en-US" dirty="0">
                <a:latin typeface="宋体" pitchFamily="2" charset="-122"/>
                <a:ea typeface="宋体" pitchFamily="2" charset="-122"/>
              </a:rPr>
              <a:t>在任何地点登入到您的收藏页面</a:t>
            </a:r>
            <a:endParaRPr lang="en-US" dirty="0"/>
          </a:p>
        </p:txBody>
      </p:sp>
      <p:sp>
        <p:nvSpPr>
          <p:cNvPr id="5" name="Title 4"/>
          <p:cNvSpPr>
            <a:spLocks noGrp="1"/>
          </p:cNvSpPr>
          <p:nvPr>
            <p:ph type="title"/>
          </p:nvPr>
        </p:nvSpPr>
        <p:spPr/>
        <p:txBody>
          <a:bodyPr/>
          <a:lstStyle/>
          <a:p>
            <a:r>
              <a:rPr lang="zh-CN" altLang="en-US" dirty="0" smtClean="0"/>
              <a:t>主页</a:t>
            </a:r>
            <a:endParaRPr lang="en-GB" dirty="0"/>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CN" altLang="en-US" dirty="0" smtClean="0"/>
              <a:t>注册</a:t>
            </a:r>
            <a:r>
              <a:rPr lang="en-US" altLang="zh-CN" dirty="0" smtClean="0"/>
              <a:t>/</a:t>
            </a:r>
            <a:r>
              <a:rPr lang="zh-CN" altLang="en-US" dirty="0" smtClean="0"/>
              <a:t>登录</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20" b="35254"/>
          <a:stretch/>
        </p:blipFill>
        <p:spPr>
          <a:xfrm>
            <a:off x="927399" y="1463415"/>
            <a:ext cx="8135724" cy="4586491"/>
          </a:xfrm>
          <a:prstGeom prst="rect">
            <a:avLst/>
          </a:prstGeom>
          <a:ln>
            <a:noFill/>
          </a:ln>
          <a:effectLst>
            <a:outerShdw blurRad="292100" dist="139700" dir="2700000" algn="tl" rotWithShape="0">
              <a:srgbClr val="333333">
                <a:alpha val="65000"/>
              </a:srgbClr>
            </a:outerShdw>
          </a:effectLst>
        </p:spPr>
      </p:pic>
      <p:sp>
        <p:nvSpPr>
          <p:cNvPr id="6" name="Abgerundetes Rechteck 16"/>
          <p:cNvSpPr/>
          <p:nvPr/>
        </p:nvSpPr>
        <p:spPr bwMode="auto">
          <a:xfrm>
            <a:off x="6397187" y="1421044"/>
            <a:ext cx="950976" cy="290408"/>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2631981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4" id="{3EDAA0F0-4497-4F7D-94E5-5E56842F7AC3}" vid="{051E6334-EB4B-4CA4-A7EE-BB1878AA8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Springer_Nature_PPT_advanced_Dec15</Template>
  <TotalTime>2476</TotalTime>
  <Words>3179</Words>
  <Application>Microsoft Office PowerPoint</Application>
  <PresentationFormat>A4 纸张(210x297 毫米)</PresentationFormat>
  <Paragraphs>548</Paragraphs>
  <Slides>61</Slides>
  <Notes>51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61</vt:i4>
      </vt:variant>
    </vt:vector>
  </HeadingPairs>
  <TitlesOfParts>
    <vt:vector size="71" baseType="lpstr">
      <vt:lpstr>ヒラギノ角ゴ Pro W3</vt:lpstr>
      <vt:lpstr>宋体</vt:lpstr>
      <vt:lpstr>宋体</vt:lpstr>
      <vt:lpstr>Arial</vt:lpstr>
      <vt:lpstr>Calibri</vt:lpstr>
      <vt:lpstr>Cambria</vt:lpstr>
      <vt:lpstr>Cambria Math</vt:lpstr>
      <vt:lpstr>Times</vt:lpstr>
      <vt:lpstr>Wingdings</vt:lpstr>
      <vt:lpstr>Springer_Nature_PPT_advanced_Dec15</vt:lpstr>
      <vt:lpstr>         SpringerLink 平台使用指南      </vt:lpstr>
      <vt:lpstr>关于SpringerLink</vt:lpstr>
      <vt:lpstr>SpringerLink is 为您所需而设计</vt:lpstr>
      <vt:lpstr>更多新功能：</vt:lpstr>
      <vt:lpstr>新平台适应各种移动终端、智能手机</vt:lpstr>
      <vt:lpstr>主页</vt:lpstr>
      <vt:lpstr>主页</vt:lpstr>
      <vt:lpstr>主页</vt:lpstr>
      <vt:lpstr>注册/登录</vt:lpstr>
      <vt:lpstr>机构/ Athens 登录</vt:lpstr>
      <vt:lpstr>Create a new account</vt:lpstr>
      <vt:lpstr>主页- 匿名用户</vt:lpstr>
      <vt:lpstr>主页 – 可识别的机构用户</vt:lpstr>
      <vt:lpstr>Search</vt:lpstr>
      <vt:lpstr>高级检索</vt:lpstr>
      <vt:lpstr>浏览</vt:lpstr>
      <vt:lpstr>搜索结果</vt:lpstr>
      <vt:lpstr>搜索结果页面</vt:lpstr>
      <vt:lpstr>Search results page</vt:lpstr>
      <vt:lpstr>Search results page</vt:lpstr>
      <vt:lpstr>搜索结果页面</vt:lpstr>
      <vt:lpstr>搜索结果页面</vt:lpstr>
      <vt:lpstr>搜索结果页面</vt:lpstr>
      <vt:lpstr>支持 &amp; 反馈</vt:lpstr>
      <vt:lpstr>产品页面</vt:lpstr>
      <vt:lpstr>Open Access Indicators</vt:lpstr>
      <vt:lpstr>期刊主页</vt:lpstr>
      <vt:lpstr>期刊主页</vt:lpstr>
      <vt:lpstr>期刊主页– 在此期刊内搜索</vt:lpstr>
      <vt:lpstr>搜索结果页面</vt:lpstr>
      <vt:lpstr>期刊主页</vt:lpstr>
      <vt:lpstr>Typical text slide and bullets</vt:lpstr>
      <vt:lpstr>Journal Homepage</vt:lpstr>
      <vt:lpstr>期刊文章</vt:lpstr>
      <vt:lpstr>期刊文章</vt:lpstr>
      <vt:lpstr>期刊文章</vt:lpstr>
      <vt:lpstr>期刊文章</vt:lpstr>
      <vt:lpstr>期刊文章</vt:lpstr>
      <vt:lpstr>期刊文章</vt:lpstr>
      <vt:lpstr>期刊文章</vt:lpstr>
      <vt:lpstr>图书</vt:lpstr>
      <vt:lpstr>图书主页</vt:lpstr>
      <vt:lpstr>图书主页</vt:lpstr>
      <vt:lpstr>图书主页</vt:lpstr>
      <vt:lpstr>图书章节</vt:lpstr>
      <vt:lpstr>图书章节</vt:lpstr>
      <vt:lpstr>图书章节</vt:lpstr>
      <vt:lpstr>图书章节</vt:lpstr>
      <vt:lpstr>参考文献主页</vt:lpstr>
      <vt:lpstr>参考文献主页</vt:lpstr>
      <vt:lpstr>参考文献主页</vt:lpstr>
      <vt:lpstr>参考文献主页</vt:lpstr>
      <vt:lpstr>参考文献条目</vt:lpstr>
      <vt:lpstr>丛书</vt:lpstr>
      <vt:lpstr>丛书主页</vt:lpstr>
      <vt:lpstr>丛书内容搜索结果页面</vt:lpstr>
      <vt:lpstr>实验指南</vt:lpstr>
      <vt:lpstr>实验指南</vt:lpstr>
      <vt:lpstr>实验指南</vt:lpstr>
      <vt:lpstr>脚注</vt:lpstr>
      <vt:lpstr>脚注</vt:lpstr>
    </vt:vector>
  </TitlesOfParts>
  <Company>Springer-SBM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Fuller, Laura, Springer</dc:creator>
  <cp:lastModifiedBy>lenovo</cp:lastModifiedBy>
  <cp:revision>99</cp:revision>
  <cp:lastPrinted>2015-06-04T08:29:30Z</cp:lastPrinted>
  <dcterms:created xsi:type="dcterms:W3CDTF">2017-08-01T16:04:09Z</dcterms:created>
  <dcterms:modified xsi:type="dcterms:W3CDTF">2021-10-12T07:53:15Z</dcterms:modified>
</cp:coreProperties>
</file>